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66" r:id="rId2"/>
    <p:sldId id="278" r:id="rId3"/>
    <p:sldId id="298" r:id="rId4"/>
    <p:sldId id="268" r:id="rId5"/>
    <p:sldId id="355" r:id="rId6"/>
    <p:sldId id="291" r:id="rId7"/>
    <p:sldId id="300" r:id="rId8"/>
    <p:sldId id="302" r:id="rId9"/>
    <p:sldId id="290" r:id="rId10"/>
    <p:sldId id="304" r:id="rId11"/>
    <p:sldId id="309" r:id="rId12"/>
    <p:sldId id="316" r:id="rId13"/>
    <p:sldId id="317" r:id="rId14"/>
    <p:sldId id="318" r:id="rId15"/>
    <p:sldId id="358" r:id="rId16"/>
    <p:sldId id="305" r:id="rId17"/>
    <p:sldId id="324" r:id="rId18"/>
    <p:sldId id="372" r:id="rId19"/>
    <p:sldId id="373" r:id="rId20"/>
    <p:sldId id="326" r:id="rId21"/>
    <p:sldId id="375" r:id="rId22"/>
    <p:sldId id="374" r:id="rId23"/>
    <p:sldId id="328" r:id="rId24"/>
    <p:sldId id="360" r:id="rId25"/>
    <p:sldId id="329" r:id="rId26"/>
    <p:sldId id="362" r:id="rId27"/>
    <p:sldId id="377" r:id="rId28"/>
    <p:sldId id="336" r:id="rId29"/>
    <p:sldId id="334" r:id="rId30"/>
    <p:sldId id="335" r:id="rId31"/>
    <p:sldId id="337" r:id="rId32"/>
    <p:sldId id="340" r:id="rId33"/>
    <p:sldId id="367" r:id="rId34"/>
    <p:sldId id="366" r:id="rId35"/>
    <p:sldId id="371" r:id="rId36"/>
    <p:sldId id="376" r:id="rId37"/>
    <p:sldId id="364" r:id="rId38"/>
    <p:sldId id="354" r:id="rId39"/>
    <p:sldId id="277" r:id="rId40"/>
  </p:sldIdLst>
  <p:sldSz cx="9144000" cy="6858000" type="screen4x3"/>
  <p:notesSz cx="6858000" cy="9144000"/>
  <p:embeddedFontLst>
    <p:embeddedFont>
      <p:font typeface="굴림" pitchFamily="34" charset="-127"/>
      <p:regular r:id="rId42"/>
    </p:embeddedFont>
    <p:embeddedFont>
      <p:font typeface="맑은 고딕" pitchFamily="34" charset="-127"/>
      <p:regular r:id="rId43"/>
      <p:bold r:id="rId44"/>
    </p:embeddedFont>
    <p:embeddedFont>
      <p:font typeface="제주고딕" charset="-127"/>
      <p:regular r:id="rId45"/>
    </p:embeddedFont>
    <p:embeddedFont>
      <p:font typeface="godoRounded L" charset="0"/>
      <p:regular r:id="rId46"/>
    </p:embeddedFont>
    <p:embeddedFont>
      <p:font typeface="-윤고딕320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D5"/>
    <a:srgbClr val="CDC305"/>
    <a:srgbClr val="FEFFE1"/>
    <a:srgbClr val="FBFFE5"/>
    <a:srgbClr val="F8FFCD"/>
    <a:srgbClr val="F4FFB3"/>
    <a:srgbClr val="ACA404"/>
    <a:srgbClr val="BBB205"/>
    <a:srgbClr val="FAFFD9"/>
    <a:srgbClr val="00704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66" autoAdjust="0"/>
  </p:normalViewPr>
  <p:slideViewPr>
    <p:cSldViewPr>
      <p:cViewPr>
        <p:scale>
          <a:sx n="100" d="100"/>
          <a:sy n="100" d="100"/>
        </p:scale>
        <p:origin x="-1944" y="-72"/>
      </p:cViewPr>
      <p:guideLst>
        <p:guide orient="horz" pos="3793"/>
        <p:guide orient="horz" pos="981"/>
        <p:guide orient="horz" pos="709"/>
        <p:guide orient="horz" pos="890"/>
        <p:guide pos="3515"/>
        <p:guide pos="1247"/>
        <p:guide pos="3107"/>
        <p:guide pos="476"/>
        <p:guide pos="5284"/>
        <p:guide pos="2336"/>
        <p:guide pos="4105"/>
        <p:guide pos="46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1"/>
  <c:chart>
    <c:plotArea>
      <c:layout>
        <c:manualLayout>
          <c:layoutTarget val="inner"/>
          <c:xMode val="edge"/>
          <c:yMode val="edge"/>
          <c:x val="9.3395997375328332E-2"/>
          <c:y val="5.3031250000000023E-2"/>
          <c:w val="0.83118256704980842"/>
          <c:h val="0.82893811533052064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서울</c:v>
                </c:pt>
              </c:strCache>
            </c:strRef>
          </c:tx>
          <c:dPt>
            <c:idx val="1"/>
            <c:marker>
              <c:symbol val="diamond"/>
              <c:size val="6"/>
            </c:marker>
          </c:dPt>
          <c:cat>
            <c:strRef>
              <c:f>Sheet1!$A$2:$A$5</c:f>
              <c:strCache>
                <c:ptCount val="4"/>
                <c:pt idx="0">
                  <c:v>March</c:v>
                </c:pt>
                <c:pt idx="1">
                  <c:v>May</c:v>
                </c:pt>
                <c:pt idx="2">
                  <c:v>July</c:v>
                </c:pt>
                <c:pt idx="3">
                  <c:v>September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42</c:v>
                </c:pt>
                <c:pt idx="2">
                  <c:v>66</c:v>
                </c:pt>
                <c:pt idx="3">
                  <c:v>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부산</c:v>
                </c:pt>
              </c:strCache>
            </c:strRef>
          </c:tx>
          <c:marker>
            <c:symbol val="circle"/>
            <c:size val="6"/>
          </c:marker>
          <c:cat>
            <c:strRef>
              <c:f>Sheet1!$A$2:$A$5</c:f>
              <c:strCache>
                <c:ptCount val="4"/>
                <c:pt idx="0">
                  <c:v>March</c:v>
                </c:pt>
                <c:pt idx="1">
                  <c:v>May</c:v>
                </c:pt>
                <c:pt idx="2">
                  <c:v>July</c:v>
                </c:pt>
                <c:pt idx="3">
                  <c:v>September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34</c:v>
                </c:pt>
                <c:pt idx="1">
                  <c:v>40</c:v>
                </c:pt>
                <c:pt idx="2">
                  <c:v>62</c:v>
                </c:pt>
                <c:pt idx="3">
                  <c:v>70</c:v>
                </c:pt>
              </c:numCache>
            </c:numRef>
          </c:val>
        </c:ser>
        <c:marker val="1"/>
        <c:axId val="136346240"/>
        <c:axId val="136360320"/>
      </c:lineChart>
      <c:catAx>
        <c:axId val="136346240"/>
        <c:scaling>
          <c:orientation val="minMax"/>
        </c:scaling>
        <c:delete val="1"/>
        <c:axPos val="b"/>
        <c:tickLblPos val="none"/>
        <c:crossAx val="136360320"/>
        <c:crosses val="autoZero"/>
        <c:auto val="1"/>
        <c:lblAlgn val="ctr"/>
        <c:lblOffset val="100"/>
      </c:catAx>
      <c:valAx>
        <c:axId val="136360320"/>
        <c:scaling>
          <c:orientation val="minMax"/>
        </c:scaling>
        <c:delete val="1"/>
        <c:axPos val="l"/>
        <c:numFmt formatCode="General" sourceLinked="1"/>
        <c:tickLblPos val="none"/>
        <c:crossAx val="136346240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ko-K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D849D-67BC-4B0F-A18F-7EDE7FA6F64D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BCCDB-E4FE-4F04-B8BA-5C37BC3F60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43431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71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컬럼</a:t>
            </a:r>
            <a:r>
              <a:rPr lang="ko-KR" altLang="en-US" dirty="0" smtClean="0"/>
              <a:t> 명이 많아서 </a:t>
            </a:r>
            <a:r>
              <a:rPr lang="ko-KR" altLang="en-US" dirty="0" err="1" smtClean="0"/>
              <a:t>생량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711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711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7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71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711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711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711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71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711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711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3876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3135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255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86637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1461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8801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905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931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4231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1088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4991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C2849-A083-443C-980D-B9A1D458CE60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A648F-3E55-4D06-852B-919E89FA42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3777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26.png"/><Relationship Id="rId5" Type="http://schemas.openxmlformats.org/officeDocument/2006/relationships/image" Target="../media/image16.jpeg"/><Relationship Id="rId1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pandas_analysis_hyunbeen.html" TargetMode="External"/><Relationship Id="rId3" Type="http://schemas.openxmlformats.org/officeDocument/2006/relationships/hyperlink" Target="pandas_analysis_nahyun.html" TargetMode="External"/><Relationship Id="rId7" Type="http://schemas.openxmlformats.org/officeDocument/2006/relationships/hyperlink" Target="pandas_analysis_daehan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pandas_analysis_cheolhee.html" TargetMode="External"/><Relationship Id="rId5" Type="http://schemas.openxmlformats.org/officeDocument/2006/relationships/hyperlink" Target="pandas_analysis_jihee.html" TargetMode="External"/><Relationship Id="rId4" Type="http://schemas.openxmlformats.org/officeDocument/2006/relationships/hyperlink" Target="pandas_analysis_seongye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R_analysis_deahan.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r_analysis_hyunbeen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순서도: 데이터 31"/>
          <p:cNvSpPr>
            <a:spLocks noChangeAspect="1"/>
          </p:cNvSpPr>
          <p:nvPr/>
        </p:nvSpPr>
        <p:spPr>
          <a:xfrm rot="1620000">
            <a:off x="2997475" y="-379841"/>
            <a:ext cx="9512513" cy="6450164"/>
          </a:xfrm>
          <a:prstGeom prst="flowChartInputOutpu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3941" r="66138"/>
          <a:stretch/>
        </p:blipFill>
        <p:spPr>
          <a:xfrm>
            <a:off x="4572000" y="4869160"/>
            <a:ext cx="3096344" cy="1558701"/>
          </a:xfrm>
          <a:prstGeom prst="rtTriangle">
            <a:avLst/>
          </a:prstGeom>
          <a:scene3d>
            <a:camera prst="perspectiveFront"/>
            <a:lightRig rig="threePt" dir="t"/>
          </a:scene3d>
        </p:spPr>
      </p:pic>
      <p:grpSp>
        <p:nvGrpSpPr>
          <p:cNvPr id="14" name="그룹 13"/>
          <p:cNvGrpSpPr/>
          <p:nvPr/>
        </p:nvGrpSpPr>
        <p:grpSpPr>
          <a:xfrm>
            <a:off x="4644008" y="2803575"/>
            <a:ext cx="3456384" cy="1633537"/>
            <a:chOff x="4644008" y="2803575"/>
            <a:chExt cx="3456384" cy="1633537"/>
          </a:xfrm>
        </p:grpSpPr>
        <p:sp>
          <p:nvSpPr>
            <p:cNvPr id="3" name="TextBox 2"/>
            <p:cNvSpPr txBox="1"/>
            <p:nvPr/>
          </p:nvSpPr>
          <p:spPr>
            <a:xfrm>
              <a:off x="4644008" y="2803575"/>
              <a:ext cx="31683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ko-KR" altLang="en-US" sz="4400" dirty="0" smtClean="0">
                  <a:latin typeface="제주고딕" pitchFamily="2" charset="-127"/>
                  <a:ea typeface="제주고딕" pitchFamily="2" charset="-127"/>
                </a:rPr>
                <a:t>상권분석</a:t>
              </a:r>
              <a:endParaRPr lang="ko-KR" altLang="en-US" sz="4400" dirty="0">
                <a:latin typeface="제주고딕" pitchFamily="2" charset="-127"/>
                <a:ea typeface="제주고딕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16016" y="3501008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ko-KR" altLang="en-US" dirty="0" smtClean="0">
                  <a:latin typeface="제주고딕" pitchFamily="2" charset="-127"/>
                  <a:ea typeface="제주고딕" pitchFamily="2" charset="-127"/>
                </a:rPr>
                <a:t>소상공인을 </a:t>
              </a:r>
              <a:r>
                <a:rPr lang="ko-KR" altLang="en-US" smtClean="0">
                  <a:latin typeface="제주고딕" pitchFamily="2" charset="-127"/>
                  <a:ea typeface="제주고딕" pitchFamily="2" charset="-127"/>
                </a:rPr>
                <a:t>위한 상권정보시스템</a:t>
              </a:r>
              <a:endParaRPr lang="ko-KR" altLang="en-US" dirty="0">
                <a:latin typeface="제주고딕" pitchFamily="2" charset="-127"/>
                <a:ea typeface="제주고딕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16016" y="3852337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doRounded L" pitchFamily="2" charset="0"/>
                  <a:ea typeface="제주고딕" pitchFamily="2" charset="-127"/>
                </a:rPr>
                <a:t>소상공인진흥원</a:t>
              </a:r>
              <a:endPara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doRounded L" pitchFamily="2" charset="0"/>
                <a:ea typeface="제주고딕" pitchFamily="2" charset="-127"/>
              </a:endParaRPr>
            </a:p>
            <a:p>
              <a:pPr algn="ctr"/>
              <a:endPara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doRounded L" pitchFamily="2" charset="0"/>
                <a:ea typeface="제주고딕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6016" y="3933056"/>
              <a:ext cx="31683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doRounded L" pitchFamily="2" charset="0"/>
                <a:ea typeface="제주고딕" pitchFamily="2" charset="-127"/>
              </a:endParaRPr>
            </a:p>
          </p:txBody>
        </p:sp>
      </p:grpSp>
      <p:pic>
        <p:nvPicPr>
          <p:cNvPr id="12" name="image1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sp>
        <p:nvSpPr>
          <p:cNvPr id="10" name="TextBox 9"/>
          <p:cNvSpPr txBox="1"/>
          <p:nvPr/>
        </p:nvSpPr>
        <p:spPr>
          <a:xfrm>
            <a:off x="395536" y="3789040"/>
            <a:ext cx="4067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doRounded L" pitchFamily="2" charset="0"/>
                <a:ea typeface="제주고딕" pitchFamily="2" charset="-127"/>
              </a:rPr>
              <a:t>돈 밝히는 사람들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godoRounded L" pitchFamily="2" charset="0"/>
              <a:ea typeface="제주고딕" pitchFamily="2" charset="-127"/>
            </a:endParaRPr>
          </a:p>
          <a:p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godoRounded L" pitchFamily="2" charset="0"/>
              <a:ea typeface="제주고딕" pitchFamily="2" charset="-127"/>
            </a:endParaRPr>
          </a:p>
          <a:p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doRounded L" pitchFamily="2" charset="0"/>
                <a:ea typeface="제주고딕" pitchFamily="2" charset="-127"/>
              </a:rPr>
              <a:t>팀장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doRounded L" pitchFamily="2" charset="0"/>
                <a:ea typeface="제주고딕" pitchFamily="2" charset="-127"/>
              </a:rPr>
              <a:t>: </a:t>
            </a:r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doRounded L" pitchFamily="2" charset="0"/>
                <a:ea typeface="제주고딕" pitchFamily="2" charset="-127"/>
              </a:rPr>
              <a:t>최승예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godoRounded L" pitchFamily="2" charset="0"/>
              <a:ea typeface="제주고딕" pitchFamily="2" charset="-127"/>
            </a:endParaRPr>
          </a:p>
          <a:p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doRounded L" pitchFamily="2" charset="0"/>
                <a:ea typeface="제주고딕" pitchFamily="2" charset="-127"/>
              </a:rPr>
              <a:t>팀원  권나현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doRounded L" pitchFamily="2" charset="0"/>
                <a:ea typeface="제주고딕" pitchFamily="2" charset="-127"/>
              </a:rPr>
              <a:t>,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doRounded L" pitchFamily="2" charset="0"/>
                <a:ea typeface="제주고딕" pitchFamily="2" charset="-127"/>
              </a:rPr>
              <a:t>박대한 유지희 이철희 이현빈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godoRounded L" pitchFamily="2" charset="0"/>
              <a:ea typeface="제주고딕" pitchFamily="2" charset="-127"/>
            </a:endParaRPr>
          </a:p>
          <a:p>
            <a:pPr algn="ctr"/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godoRounded L" pitchFamily="2" charset="0"/>
              <a:ea typeface="제주고딕" pitchFamily="2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2753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372225" cy="6912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 rot="1620000">
            <a:off x="1853724" y="-901611"/>
            <a:ext cx="11283862" cy="7546770"/>
          </a:xfrm>
          <a:prstGeom prst="rect">
            <a:avLst/>
          </a:prstGeom>
          <a:noFill/>
          <a:ln w="6350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99592" y="2826127"/>
            <a:ext cx="6552728" cy="36009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제주고딕" pitchFamily="2" charset="-127"/>
                <a:ea typeface="제주고딕" pitchFamily="2" charset="-127"/>
              </a:rPr>
              <a:t>2</a:t>
            </a:r>
            <a:r>
              <a:rPr lang="en-US" altLang="ko-KR" sz="4400" dirty="0" smtClean="0">
                <a:solidFill>
                  <a:schemeClr val="bg1"/>
                </a:solidFill>
                <a:latin typeface="제주고딕" pitchFamily="2" charset="-127"/>
                <a:ea typeface="제주고딕" pitchFamily="2" charset="-127"/>
              </a:rPr>
              <a:t>. </a:t>
            </a:r>
            <a:r>
              <a:rPr lang="ko-KR" altLang="en-US" sz="4400" dirty="0" smtClean="0">
                <a:solidFill>
                  <a:schemeClr val="bg1"/>
                </a:solidFill>
                <a:latin typeface="제주고딕" pitchFamily="2" charset="-127"/>
                <a:ea typeface="제주고딕" pitchFamily="2" charset="-127"/>
              </a:rPr>
              <a:t>데이터 전처리</a:t>
            </a:r>
            <a:endParaRPr lang="en-US" altLang="ko-KR" sz="4400" dirty="0" smtClean="0">
              <a:solidFill>
                <a:schemeClr val="bg1"/>
              </a:solidFill>
              <a:latin typeface="제주고딕" pitchFamily="2" charset="-127"/>
              <a:ea typeface="제주고딕" pitchFamily="2" charset="-127"/>
            </a:endParaRPr>
          </a:p>
          <a:p>
            <a:pPr lvl="2"/>
            <a:endParaRPr lang="en-US" altLang="ko-KR" sz="2800" dirty="0" smtClean="0">
              <a:solidFill>
                <a:schemeClr val="bg1">
                  <a:alpha val="55000"/>
                </a:schemeClr>
              </a:solidFill>
              <a:latin typeface="제주고딕" pitchFamily="2" charset="-127"/>
              <a:ea typeface="제주고딕" pitchFamily="2" charset="-127"/>
            </a:endParaRPr>
          </a:p>
          <a:p>
            <a:pPr lvl="2"/>
            <a:r>
              <a:rPr lang="ko-KR" altLang="en-US" sz="2800" dirty="0" smtClean="0">
                <a:solidFill>
                  <a:schemeClr val="bg1">
                    <a:alpha val="55000"/>
                  </a:schemeClr>
                </a:solidFill>
                <a:latin typeface="제주고딕" pitchFamily="2" charset="-127"/>
                <a:ea typeface="제주고딕" pitchFamily="2" charset="-127"/>
              </a:rPr>
              <a:t>데이터 종류 분리</a:t>
            </a:r>
            <a:endParaRPr lang="en-US" altLang="ko-KR" sz="2800" dirty="0" smtClean="0">
              <a:solidFill>
                <a:schemeClr val="bg1">
                  <a:alpha val="55000"/>
                </a:schemeClr>
              </a:solidFill>
              <a:latin typeface="제주고딕" pitchFamily="2" charset="-127"/>
              <a:ea typeface="제주고딕" pitchFamily="2" charset="-127"/>
            </a:endParaRPr>
          </a:p>
          <a:p>
            <a:pPr lvl="2"/>
            <a:r>
              <a:rPr lang="ko-KR" altLang="en-US" sz="2800" dirty="0" smtClean="0">
                <a:solidFill>
                  <a:schemeClr val="bg1">
                    <a:alpha val="55000"/>
                  </a:schemeClr>
                </a:solidFill>
                <a:latin typeface="제주고딕" pitchFamily="2" charset="-127"/>
                <a:ea typeface="제주고딕" pitchFamily="2" charset="-127"/>
              </a:rPr>
              <a:t>주요 변수 기술 통계</a:t>
            </a:r>
            <a:endParaRPr lang="en-US" altLang="ko-KR" sz="2800" dirty="0" smtClean="0">
              <a:solidFill>
                <a:schemeClr val="bg1">
                  <a:alpha val="55000"/>
                </a:schemeClr>
              </a:solidFill>
              <a:latin typeface="제주고딕" pitchFamily="2" charset="-127"/>
              <a:ea typeface="제주고딕" pitchFamily="2" charset="-127"/>
            </a:endParaRPr>
          </a:p>
          <a:p>
            <a:pPr lvl="2"/>
            <a:r>
              <a:rPr lang="ko-KR" altLang="en-US" sz="2800" dirty="0" smtClean="0">
                <a:solidFill>
                  <a:schemeClr val="bg1">
                    <a:alpha val="55000"/>
                  </a:schemeClr>
                </a:solidFill>
                <a:latin typeface="제주고딕" pitchFamily="2" charset="-127"/>
                <a:ea typeface="제주고딕" pitchFamily="2" charset="-127"/>
              </a:rPr>
              <a:t>모델링</a:t>
            </a:r>
            <a:endParaRPr lang="en-US" altLang="ko-KR" sz="2800" dirty="0" smtClean="0">
              <a:solidFill>
                <a:schemeClr val="bg1">
                  <a:alpha val="55000"/>
                </a:schemeClr>
              </a:solidFill>
              <a:latin typeface="제주고딕" pitchFamily="2" charset="-127"/>
              <a:ea typeface="제주고딕" pitchFamily="2" charset="-127"/>
            </a:endParaRPr>
          </a:p>
          <a:p>
            <a:endParaRPr lang="en-US" altLang="ko-KR" sz="2800" dirty="0" smtClean="0">
              <a:solidFill>
                <a:schemeClr val="bg1">
                  <a:alpha val="55000"/>
                </a:schemeClr>
              </a:solidFill>
              <a:latin typeface="제주고딕" pitchFamily="2" charset="-127"/>
              <a:ea typeface="제주고딕" pitchFamily="2" charset="-127"/>
            </a:endParaRPr>
          </a:p>
          <a:p>
            <a:r>
              <a:rPr lang="en-US" altLang="ko-KR" sz="4400" dirty="0" smtClean="0">
                <a:solidFill>
                  <a:schemeClr val="bg1"/>
                </a:solidFill>
                <a:latin typeface="제주고딕" pitchFamily="2" charset="-127"/>
                <a:ea typeface="제주고딕" pitchFamily="2" charset="-127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제주고딕" pitchFamily="2" charset="-127"/>
              <a:ea typeface="제주고딕" pitchFamily="2" charset="-127"/>
            </a:endParaRPr>
          </a:p>
        </p:txBody>
      </p:sp>
      <p:grpSp>
        <p:nvGrpSpPr>
          <p:cNvPr id="3" name="그룹 13"/>
          <p:cNvGrpSpPr/>
          <p:nvPr/>
        </p:nvGrpSpPr>
        <p:grpSpPr>
          <a:xfrm>
            <a:off x="35496" y="44624"/>
            <a:ext cx="3168352" cy="545930"/>
            <a:chOff x="179512" y="116632"/>
            <a:chExt cx="3168352" cy="545930"/>
          </a:xfrm>
        </p:grpSpPr>
        <p:sp>
          <p:nvSpPr>
            <p:cNvPr id="15" name="TextBox 14"/>
            <p:cNvSpPr txBox="1"/>
            <p:nvPr/>
          </p:nvSpPr>
          <p:spPr>
            <a:xfrm>
              <a:off x="179512" y="116632"/>
              <a:ext cx="3168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  <a:alpha val="57000"/>
                    </a:schemeClr>
                  </a:solidFill>
                  <a:latin typeface="godoRounded L" pitchFamily="2" charset="0"/>
                  <a:ea typeface="제주고딕" pitchFamily="2" charset="-127"/>
                </a:rPr>
                <a:t>2016 Business plan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9512" y="324008"/>
              <a:ext cx="3168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  <a:alpha val="57000"/>
                    </a:schemeClr>
                  </a:solidFill>
                  <a:latin typeface="godoRounded L" pitchFamily="2" charset="0"/>
                  <a:ea typeface="제주고딕" pitchFamily="2" charset="-127"/>
                </a:rPr>
                <a:t>Designed by </a:t>
              </a:r>
              <a:r>
                <a:rPr lang="en-US" altLang="ko-KR" sz="16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  <a:alpha val="57000"/>
                    </a:schemeClr>
                  </a:solidFill>
                  <a:latin typeface="godoRounded L" pitchFamily="2" charset="0"/>
                  <a:ea typeface="제주고딕" pitchFamily="2" charset="-127"/>
                </a:rPr>
                <a:t>catflowerbox</a:t>
              </a:r>
              <a:endPara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  <a:alpha val="57000"/>
                  </a:schemeClr>
                </a:solidFill>
                <a:latin typeface="godoRounded L" pitchFamily="2" charset="0"/>
                <a:ea typeface="제주고딕" pitchFamily="2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596336" y="-27384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75000"/>
                  </a:schemeClr>
                </a:solidFill>
                <a:latin typeface="godoRounded L" pitchFamily="2" charset="0"/>
                <a:ea typeface="-윤고딕320" pitchFamily="18" charset="-127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75000"/>
                    <a:alpha val="75000"/>
                  </a:schemeClr>
                </a:solidFill>
              </a:rPr>
              <a:t>http: flowerboxy.blog.me</a:t>
            </a:r>
            <a:endParaRPr lang="en-US" altLang="ko-KR" dirty="0">
              <a:solidFill>
                <a:schemeClr val="bg1">
                  <a:lumMod val="75000"/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87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 noChangeAspect="1"/>
          </p:cNvSpPr>
          <p:nvPr/>
        </p:nvSpPr>
        <p:spPr>
          <a:xfrm rot="1620000">
            <a:off x="845612" y="106501"/>
            <a:ext cx="11283862" cy="754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2.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데이터 전처리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 데이터 종류 분리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6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05284460"/>
              </p:ext>
            </p:extLst>
          </p:nvPr>
        </p:nvGraphicFramePr>
        <p:xfrm>
          <a:off x="971600" y="1052736"/>
          <a:ext cx="7128792" cy="4995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565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데이터종류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해당데이터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756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분류 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년도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상권코드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상권명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상권위치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서비스코드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서비스명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연령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순서 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간격 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비율 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매출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점포수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질적 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상권코드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상권명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상권위치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서비스명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5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양적 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년도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매출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점포수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연령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16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연속형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매출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점포수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이산형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년도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상권코드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상권명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상권위치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서비스명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연령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56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독립변수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년도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상권코드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상권명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상권위치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서비스명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연령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점포수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종속변수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매출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 noChangeAspect="1"/>
          </p:cNvSpPr>
          <p:nvPr/>
        </p:nvSpPr>
        <p:spPr>
          <a:xfrm rot="7831538">
            <a:off x="323528" y="-117951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2.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데이터 전처리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 주요 변수 기술 통계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5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pic>
        <p:nvPicPr>
          <p:cNvPr id="1027" name="Picture 3" descr="C:\Users\acorn\Desktop\기초 통계량.PNG"/>
          <p:cNvPicPr>
            <a:picLocks noChangeAspect="1" noChangeArrowheads="1"/>
          </p:cNvPicPr>
          <p:nvPr/>
        </p:nvPicPr>
        <p:blipFill>
          <a:blip r:embed="rId3" cstate="print"/>
          <a:srcRect r="63913" b="-1639"/>
          <a:stretch>
            <a:fillRect/>
          </a:stretch>
        </p:blipFill>
        <p:spPr bwMode="auto">
          <a:xfrm>
            <a:off x="460095" y="1340768"/>
            <a:ext cx="8223810" cy="3600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63688" y="5373216"/>
            <a:ext cx="71287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</a:pP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Total sell 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이라는 전체 상권의 매출 데이터들의 속성에 기초 통계량들이다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</a:pP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기초통계량에는 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count, mean, max 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등이 있다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.</a:t>
            </a:r>
            <a:endParaRPr lang="ko-KR" altLang="ko-KR" sz="1400" dirty="0" smtClean="0"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</a:pP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5373216"/>
            <a:ext cx="8136904" cy="108012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 noChangeAspect="1"/>
          </p:cNvSpPr>
          <p:nvPr/>
        </p:nvSpPr>
        <p:spPr>
          <a:xfrm rot="19125368">
            <a:off x="323528" y="-117951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2.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데이터 전처리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 주요 변수 기술 통계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5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pic>
        <p:nvPicPr>
          <p:cNvPr id="6" name="Picture 3" descr="C:\Users\acorn\Desktop\기초 통계량.PNG"/>
          <p:cNvPicPr>
            <a:picLocks noChangeAspect="1" noChangeArrowheads="1"/>
          </p:cNvPicPr>
          <p:nvPr/>
        </p:nvPicPr>
        <p:blipFill>
          <a:blip r:embed="rId3" cstate="print"/>
          <a:srcRect l="35965" r="31495" b="13566"/>
          <a:stretch>
            <a:fillRect/>
          </a:stretch>
        </p:blipFill>
        <p:spPr bwMode="auto">
          <a:xfrm>
            <a:off x="607468" y="1592796"/>
            <a:ext cx="7929063" cy="3672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 noChangeAspect="1"/>
          </p:cNvSpPr>
          <p:nvPr/>
        </p:nvSpPr>
        <p:spPr>
          <a:xfrm rot="1474246">
            <a:off x="323528" y="-117951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2.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데이터 전처리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 주요 변수 기술 통계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5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pic>
        <p:nvPicPr>
          <p:cNvPr id="6" name="Picture 3" descr="C:\Users\acorn\Desktop\기초 통계량.PNG"/>
          <p:cNvPicPr>
            <a:picLocks noChangeAspect="1" noChangeArrowheads="1"/>
          </p:cNvPicPr>
          <p:nvPr/>
        </p:nvPicPr>
        <p:blipFill>
          <a:blip r:embed="rId3" cstate="print"/>
          <a:srcRect l="64737" r="-16" b="1218"/>
          <a:stretch>
            <a:fillRect/>
          </a:stretch>
        </p:blipFill>
        <p:spPr bwMode="auto">
          <a:xfrm>
            <a:off x="547978" y="1592796"/>
            <a:ext cx="8048043" cy="3672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 noChangeAspect="1"/>
          </p:cNvSpPr>
          <p:nvPr/>
        </p:nvSpPr>
        <p:spPr>
          <a:xfrm rot="1474246">
            <a:off x="252468" y="-129202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2.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데이터 전처리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 모델링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5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pic>
        <p:nvPicPr>
          <p:cNvPr id="2" name="Picture 2" descr="C:\Users\user\Desktop\KakaoTalk_20200131_180254600.png"/>
          <p:cNvPicPr>
            <a:picLocks noChangeAspect="1" noChangeArrowheads="1"/>
          </p:cNvPicPr>
          <p:nvPr/>
        </p:nvPicPr>
        <p:blipFill>
          <a:blip r:embed="rId3" cstate="print"/>
          <a:srcRect r="72201" b="53295"/>
          <a:stretch>
            <a:fillRect/>
          </a:stretch>
        </p:blipFill>
        <p:spPr bwMode="auto">
          <a:xfrm>
            <a:off x="467544" y="1700808"/>
            <a:ext cx="3893921" cy="30243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650" y="4869160"/>
            <a:ext cx="79928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객체 상권은 서비스와 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“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운영하다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”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로 연결되고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, 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객체 서비스는 상권과 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“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운영되다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”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로 연결</a:t>
            </a:r>
            <a:endParaRPr lang="en-US" altLang="ko-KR" sz="1400" dirty="0" smtClean="0"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둘 사이의 관계는 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1:N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이고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 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서비스는 전체참여이지만 상권은 부분참여</a:t>
            </a:r>
            <a:endParaRPr lang="en-US" altLang="ko-KR" sz="1400" dirty="0" smtClean="0"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</a:pP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	( 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상권이 없으면 서비스는 존재하지 않는다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매출은 따로 저장하여 쌓이는 데이터기 때문에 관계를 맺지 않는다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.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 </a:t>
            </a:r>
            <a:endParaRPr lang="ko-KR" altLang="ko-KR" sz="1400" dirty="0" smtClean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4941168"/>
            <a:ext cx="8064896" cy="16561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r="3312"/>
          <a:stretch>
            <a:fillRect/>
          </a:stretch>
        </p:blipFill>
        <p:spPr bwMode="auto">
          <a:xfrm>
            <a:off x="4499890" y="1700808"/>
            <a:ext cx="4033596" cy="3024336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 noChangeAspect="1"/>
          </p:cNvSpPr>
          <p:nvPr/>
        </p:nvSpPr>
        <p:spPr>
          <a:xfrm rot="1620000">
            <a:off x="1853724" y="-901611"/>
            <a:ext cx="11283862" cy="754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3608" y="1723455"/>
            <a:ext cx="424847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4000">
                <a:latin typeface="제주고딕" pitchFamily="2" charset="-127"/>
                <a:ea typeface="제주고딕" pitchFamily="2" charset="-127"/>
              </a:defRPr>
            </a:lvl1pPr>
          </a:lstStyle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환경구성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596336" y="-27384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75000"/>
                  </a:schemeClr>
                </a:solidFill>
                <a:latin typeface="godoRounded L" pitchFamily="2" charset="0"/>
                <a:ea typeface="-윤고딕320" pitchFamily="18" charset="-127"/>
              </a:defRPr>
            </a:lvl1pPr>
          </a:lstStyle>
          <a:p>
            <a:r>
              <a:rPr lang="en-US" altLang="ko-KR" dirty="0" smtClean="0"/>
              <a:t>http: flowerboxy.blog.me</a:t>
            </a:r>
            <a:endParaRPr lang="en-US" altLang="ko-KR" dirty="0"/>
          </a:p>
        </p:txBody>
      </p:sp>
      <p:grpSp>
        <p:nvGrpSpPr>
          <p:cNvPr id="4" name="그룹 5"/>
          <p:cNvGrpSpPr/>
          <p:nvPr/>
        </p:nvGrpSpPr>
        <p:grpSpPr>
          <a:xfrm>
            <a:off x="1763688" y="3501008"/>
            <a:ext cx="3168352" cy="446856"/>
            <a:chOff x="2483768" y="4221088"/>
            <a:chExt cx="3168352" cy="446856"/>
          </a:xfrm>
        </p:grpSpPr>
        <p:sp>
          <p:nvSpPr>
            <p:cNvPr id="18" name="TextBox 17"/>
            <p:cNvSpPr txBox="1"/>
            <p:nvPr/>
          </p:nvSpPr>
          <p:spPr>
            <a:xfrm>
              <a:off x="2483768" y="4221088"/>
              <a:ext cx="3168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제주고딕" pitchFamily="2" charset="-127"/>
                  <a:ea typeface="제주고딕" pitchFamily="2" charset="-127"/>
                </a:rPr>
                <a:t>분석환경 설정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3768" y="4437112"/>
              <a:ext cx="31683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제주고딕" pitchFamily="2" charset="-127"/>
                  <a:ea typeface="제주고딕" pitchFamily="2" charset="-127"/>
                </a:rPr>
                <a:t>오라클</a:t>
              </a: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제주고딕" pitchFamily="2" charset="-127"/>
                  <a:ea typeface="제주고딕" pitchFamily="2" charset="-127"/>
                </a:rPr>
                <a:t> </a:t>
              </a:r>
              <a:r>
                <a:rPr lang="ko-KR" altLang="en-US" sz="9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제주고딕" pitchFamily="2" charset="-127"/>
                  <a:ea typeface="제주고딕" pitchFamily="2" charset="-127"/>
                </a:rPr>
                <a:t>클라우드</a:t>
              </a:r>
              <a:r>
                <a:rPr lang="en-US" altLang="ko-KR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제주고딕" pitchFamily="2" charset="-127"/>
                  <a:ea typeface="제주고딕" pitchFamily="2" charset="-127"/>
                </a:rPr>
                <a:t>, Pandas. R, Python, Oracle client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31840" y="4163880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사용 시스템 및 </a:t>
            </a: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TOOL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제주고딕" pitchFamily="2" charset="-127"/>
              <a:ea typeface="제주고딕" pitchFamily="2" charset="-127"/>
            </a:endParaRPr>
          </a:p>
        </p:txBody>
      </p:sp>
      <p:grpSp>
        <p:nvGrpSpPr>
          <p:cNvPr id="5" name="그룹 19"/>
          <p:cNvGrpSpPr/>
          <p:nvPr/>
        </p:nvGrpSpPr>
        <p:grpSpPr>
          <a:xfrm>
            <a:off x="4499992" y="4869160"/>
            <a:ext cx="3168352" cy="446856"/>
            <a:chOff x="2483768" y="4221088"/>
            <a:chExt cx="3168352" cy="446856"/>
          </a:xfrm>
        </p:grpSpPr>
        <p:sp>
          <p:nvSpPr>
            <p:cNvPr id="22" name="TextBox 21"/>
            <p:cNvSpPr txBox="1"/>
            <p:nvPr/>
          </p:nvSpPr>
          <p:spPr>
            <a:xfrm>
              <a:off x="2483768" y="4221088"/>
              <a:ext cx="3168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제주고딕" pitchFamily="2" charset="-127"/>
                  <a:ea typeface="제주고딕" pitchFamily="2" charset="-127"/>
                </a:rPr>
                <a:t>Table,View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83768" y="4437112"/>
              <a:ext cx="31683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제주고딕" pitchFamily="2" charset="-127"/>
                  <a:ea typeface="제주고딕" pitchFamily="2" charset="-127"/>
                </a:rPr>
                <a:t>Oracle Developer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endParaRPr>
            </a:p>
          </p:txBody>
        </p:sp>
      </p:grpSp>
      <p:sp>
        <p:nvSpPr>
          <p:cNvPr id="2" name="타원 1"/>
          <p:cNvSpPr>
            <a:spLocks noChangeAspect="1"/>
          </p:cNvSpPr>
          <p:nvPr/>
        </p:nvSpPr>
        <p:spPr>
          <a:xfrm>
            <a:off x="827584" y="3587816"/>
            <a:ext cx="648000" cy="64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>
            <a:spLocks noChangeAspect="1"/>
          </p:cNvSpPr>
          <p:nvPr/>
        </p:nvSpPr>
        <p:spPr>
          <a:xfrm>
            <a:off x="2123728" y="4235888"/>
            <a:ext cx="648000" cy="64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>
            <a:spLocks noChangeAspect="1"/>
          </p:cNvSpPr>
          <p:nvPr/>
        </p:nvSpPr>
        <p:spPr>
          <a:xfrm>
            <a:off x="3563888" y="4941168"/>
            <a:ext cx="648000" cy="64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131840" y="4379904"/>
            <a:ext cx="3168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오라클</a:t>
            </a:r>
            <a:r>
              <a:rPr lang="ko-KR" altLang="en-US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 </a:t>
            </a:r>
            <a:r>
              <a:rPr lang="ko-KR" altLang="en-US" sz="9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클라우드</a:t>
            </a:r>
            <a:r>
              <a: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, Pandas. R, Python, Oracle client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17" name="타원 16"/>
          <p:cNvSpPr>
            <a:spLocks noChangeAspect="1"/>
          </p:cNvSpPr>
          <p:nvPr/>
        </p:nvSpPr>
        <p:spPr>
          <a:xfrm>
            <a:off x="4932040" y="5661248"/>
            <a:ext cx="648000" cy="64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868144" y="56612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데이터 입력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68144" y="5877272"/>
            <a:ext cx="3168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Oracle Developer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latin typeface="제주고딕" pitchFamily="2" charset="-127"/>
              <a:ea typeface="제주고딕" pitchFamily="2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36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 rot="2776327">
            <a:off x="-2846881" y="4819829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 rot="2685023">
            <a:off x="2899975" y="3184737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 rot="2685023">
            <a:off x="5555886" y="3032337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 rot="18598179">
            <a:off x="4151264" y="2879895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 rot="18598179">
            <a:off x="1540229" y="2724349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004048" y="1907788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267744" y="1907540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분석환경 설정 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13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sp>
        <p:nvSpPr>
          <p:cNvPr id="15" name="타원 14"/>
          <p:cNvSpPr/>
          <p:nvPr/>
        </p:nvSpPr>
        <p:spPr>
          <a:xfrm>
            <a:off x="827584" y="3563724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635896" y="3573016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516216" y="3563724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3" name="Picture 5" descr="C:\Users\acorn\Desktop\4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72200" y="4139788"/>
            <a:ext cx="1020113" cy="792088"/>
          </a:xfrm>
          <a:prstGeom prst="rect">
            <a:avLst/>
          </a:prstGeom>
          <a:noFill/>
        </p:spPr>
      </p:pic>
      <p:pic>
        <p:nvPicPr>
          <p:cNvPr id="2050" name="Picture 2" descr="C:\Users\acorn\Desktop\1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667"/>
          <a:stretch>
            <a:fillRect/>
          </a:stretch>
        </p:blipFill>
        <p:spPr bwMode="auto">
          <a:xfrm>
            <a:off x="3492103" y="3717032"/>
            <a:ext cx="1728192" cy="1440160"/>
          </a:xfrm>
          <a:prstGeom prst="rect">
            <a:avLst/>
          </a:prstGeom>
          <a:noFill/>
        </p:spPr>
      </p:pic>
      <p:pic>
        <p:nvPicPr>
          <p:cNvPr id="2052" name="Picture 4" descr="C:\Users\acorn\Desktop\3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64288" y="3491716"/>
            <a:ext cx="792088" cy="792088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971600" y="5013176"/>
            <a:ext cx="108012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분석할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 데이터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탐색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2051" name="Picture 3" descr="C:\Users\acorn\Desktop\2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2051556"/>
            <a:ext cx="2314542" cy="1296144"/>
          </a:xfrm>
          <a:prstGeom prst="rect">
            <a:avLst/>
          </a:prstGeom>
          <a:noFill/>
        </p:spPr>
      </p:pic>
      <p:pic>
        <p:nvPicPr>
          <p:cNvPr id="26" name="Picture 2" descr="공공데이터 포털 이미지 검색결과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9592" y="3645024"/>
            <a:ext cx="1256928" cy="1256928"/>
          </a:xfrm>
          <a:prstGeom prst="rect">
            <a:avLst/>
          </a:prstGeom>
          <a:noFill/>
        </p:spPr>
      </p:pic>
      <p:sp>
        <p:nvSpPr>
          <p:cNvPr id="32" name="갈매기형 수장 31"/>
          <p:cNvSpPr/>
          <p:nvPr/>
        </p:nvSpPr>
        <p:spPr>
          <a:xfrm rot="18743884">
            <a:off x="2161093" y="3242482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갈매기형 수장 32"/>
          <p:cNvSpPr/>
          <p:nvPr/>
        </p:nvSpPr>
        <p:spPr>
          <a:xfrm rot="18743884">
            <a:off x="4897711" y="3250288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 rot="2673829">
            <a:off x="6339755" y="3245735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갈매기형 수장 34"/>
          <p:cNvSpPr/>
          <p:nvPr/>
        </p:nvSpPr>
        <p:spPr>
          <a:xfrm rot="2673829">
            <a:off x="3527262" y="3253089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Picture 3" descr="C:\Users\acorn\Desktop\images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27784" y="2204864"/>
            <a:ext cx="858220" cy="972108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2483768" y="1052736"/>
            <a:ext cx="108012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분석할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 데이터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저장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51920" y="5013176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err="1" smtClean="0">
                <a:latin typeface="제주고딕" pitchFamily="2" charset="-127"/>
                <a:ea typeface="제주고딕" pitchFamily="2" charset="-127"/>
              </a:rPr>
              <a:t>클라우드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데이터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올리기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76056" y="1013827"/>
            <a:ext cx="129611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err="1" smtClean="0">
                <a:latin typeface="제주고딕" pitchFamily="2" charset="-127"/>
                <a:ea typeface="제주고딕" pitchFamily="2" charset="-127"/>
              </a:rPr>
              <a:t>클라우드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유저</a:t>
            </a:r>
            <a:r>
              <a:rPr lang="en-US" altLang="ko-KR" sz="1600" dirty="0" smtClean="0">
                <a:latin typeface="제주고딕" pitchFamily="2" charset="-127"/>
                <a:ea typeface="제주고딕" pitchFamily="2" charset="-127"/>
              </a:rPr>
              <a:t> </a:t>
            </a:r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만들기 및 연결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2240" y="5013176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시각화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 rot="2776327">
            <a:off x="-2846881" y="4819829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분석환경 설정 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13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pic>
        <p:nvPicPr>
          <p:cNvPr id="101379" name="Picture 3" descr="C:\Users\user\Desktop\KakaoTalk_20200206_172640065.png"/>
          <p:cNvPicPr>
            <a:picLocks noChangeAspect="1" noChangeArrowheads="1"/>
          </p:cNvPicPr>
          <p:nvPr/>
        </p:nvPicPr>
        <p:blipFill>
          <a:blip r:embed="rId3" cstate="print"/>
          <a:srcRect l="24284" t="11923" r="627"/>
          <a:stretch>
            <a:fillRect/>
          </a:stretch>
        </p:blipFill>
        <p:spPr bwMode="auto">
          <a:xfrm>
            <a:off x="396032" y="1125538"/>
            <a:ext cx="6624736" cy="42495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 rot="2776327">
            <a:off x="-2846881" y="4819829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분석환경 설정 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13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pic>
        <p:nvPicPr>
          <p:cNvPr id="102402" name="Picture 2" descr="C:\Users\user\Desktop\KakaoTalk_20200206_17122551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029" y="1125538"/>
            <a:ext cx="5842659" cy="49220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 noChangeAspect="1"/>
          </p:cNvSpPr>
          <p:nvPr/>
        </p:nvSpPr>
        <p:spPr>
          <a:xfrm>
            <a:off x="1043608" y="-1467544"/>
            <a:ext cx="11283862" cy="7546770"/>
          </a:xfrm>
          <a:prstGeom prst="rect">
            <a:avLst/>
          </a:prstGeom>
          <a:solidFill>
            <a:schemeClr val="bg1">
              <a:alpha val="7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87624" y="980727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4400">
                <a:latin typeface="제주고딕" pitchFamily="2" charset="-127"/>
                <a:ea typeface="제주고딕" pitchFamily="2" charset="-127"/>
              </a:defRPr>
            </a:lvl1pPr>
          </a:lstStyle>
          <a:p>
            <a:r>
              <a:rPr lang="en-US" altLang="ko-KR" sz="4000" dirty="0"/>
              <a:t>1. </a:t>
            </a:r>
            <a:r>
              <a:rPr lang="ko-KR" altLang="en-US" sz="4000" dirty="0" smtClean="0"/>
              <a:t>목차</a:t>
            </a:r>
            <a:r>
              <a:rPr lang="en-US" altLang="ko-KR" sz="4000" dirty="0" smtClean="0"/>
              <a:t>.</a:t>
            </a:r>
            <a:endParaRPr lang="ko-KR" altLang="en-US" sz="4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807695" y="209545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제주고딕" pitchFamily="2" charset="-127"/>
                <a:ea typeface="제주고딕" pitchFamily="2" charset="-127"/>
              </a:rPr>
              <a:t>Acorn 1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19672" y="2028904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기획 및 설계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제주고딕" pitchFamily="2" charset="-127"/>
                <a:ea typeface="제주고딕" pitchFamily="2" charset="-127"/>
              </a:rPr>
              <a:t>데이터 전처리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제주고딕" pitchFamily="2" charset="-127"/>
                <a:ea typeface="제주고딕" pitchFamily="2" charset="-127"/>
              </a:rPr>
              <a:t>.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제주고딕" pitchFamily="2" charset="-127"/>
                <a:ea typeface="제주고딕" pitchFamily="2" charset="-127"/>
              </a:rPr>
              <a:t>.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제주고딕" pitchFamily="2" charset="-127"/>
                <a:ea typeface="제주고딕" pitchFamily="2" charset="-127"/>
              </a:rPr>
              <a:t>시각화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제주고딕" pitchFamily="2" charset="-127"/>
                <a:ea typeface="제주고딕" pitchFamily="2" charset="-127"/>
              </a:rPr>
              <a:t>.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제주고딕" pitchFamily="2" charset="-127"/>
                <a:ea typeface="제주고딕" pitchFamily="2" charset="-127"/>
              </a:rPr>
              <a:t>향후계획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제주고딕" pitchFamily="2" charset="-127"/>
                <a:ea typeface="제주고딕" pitchFamily="2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96" y="-27384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75000"/>
                  </a:schemeClr>
                </a:solidFill>
                <a:latin typeface="godoRounded L" pitchFamily="2" charset="0"/>
                <a:ea typeface="-윤고딕320" pitchFamily="18" charset="-127"/>
              </a:rPr>
              <a:t>http: flowerboxy.blog.me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40152" y="3284984"/>
            <a:ext cx="5695613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368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>
            <a:spLocks noChangeAspect="1"/>
          </p:cNvSpPr>
          <p:nvPr/>
        </p:nvSpPr>
        <p:spPr>
          <a:xfrm rot="2070029">
            <a:off x="-3554034" y="-140098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"/>
          <p:cNvGrpSpPr>
            <a:grpSpLocks/>
          </p:cNvGrpSpPr>
          <p:nvPr/>
        </p:nvGrpSpPr>
        <p:grpSpPr bwMode="auto">
          <a:xfrm>
            <a:off x="179512" y="1772816"/>
            <a:ext cx="1224136" cy="4464496"/>
            <a:chOff x="683568" y="908720"/>
            <a:chExt cx="3420000" cy="2412048"/>
          </a:xfrm>
        </p:grpSpPr>
        <p:sp>
          <p:nvSpPr>
            <p:cNvPr id="12" name="직사각형 11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OS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" name="그룹 14"/>
          <p:cNvGrpSpPr>
            <a:grpSpLocks/>
          </p:cNvGrpSpPr>
          <p:nvPr/>
        </p:nvGrpSpPr>
        <p:grpSpPr bwMode="auto">
          <a:xfrm>
            <a:off x="1691680" y="1772816"/>
            <a:ext cx="1224136" cy="4464496"/>
            <a:chOff x="683568" y="908720"/>
            <a:chExt cx="3420000" cy="2412048"/>
          </a:xfrm>
        </p:grpSpPr>
        <p:sp>
          <p:nvSpPr>
            <p:cNvPr id="16" name="직사각형 15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DB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" name="그룹 20"/>
          <p:cNvGrpSpPr>
            <a:grpSpLocks/>
          </p:cNvGrpSpPr>
          <p:nvPr/>
        </p:nvGrpSpPr>
        <p:grpSpPr bwMode="auto">
          <a:xfrm>
            <a:off x="3203848" y="1772816"/>
            <a:ext cx="1224136" cy="4464496"/>
            <a:chOff x="683568" y="908720"/>
            <a:chExt cx="3420000" cy="2412048"/>
          </a:xfrm>
        </p:grpSpPr>
        <p:sp>
          <p:nvSpPr>
            <p:cNvPr id="22" name="직사각형 21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모</a:t>
              </a:r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듈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" name="그룹 23"/>
          <p:cNvGrpSpPr>
            <a:grpSpLocks/>
          </p:cNvGrpSpPr>
          <p:nvPr/>
        </p:nvGrpSpPr>
        <p:grpSpPr bwMode="auto">
          <a:xfrm>
            <a:off x="4716016" y="1772816"/>
            <a:ext cx="1224136" cy="4464496"/>
            <a:chOff x="683568" y="908720"/>
            <a:chExt cx="3420000" cy="2412048"/>
          </a:xfrm>
        </p:grpSpPr>
        <p:sp>
          <p:nvSpPr>
            <p:cNvPr id="25" name="직사각형 24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분석언</a:t>
              </a:r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어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" name="그룹 26"/>
          <p:cNvGrpSpPr>
            <a:grpSpLocks/>
          </p:cNvGrpSpPr>
          <p:nvPr/>
        </p:nvGrpSpPr>
        <p:grpSpPr bwMode="auto">
          <a:xfrm>
            <a:off x="6228184" y="1772816"/>
            <a:ext cx="1224136" cy="4464496"/>
            <a:chOff x="683568" y="908720"/>
            <a:chExt cx="3420000" cy="2412048"/>
          </a:xfrm>
        </p:grpSpPr>
        <p:sp>
          <p:nvSpPr>
            <p:cNvPr id="28" name="직사각형 27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형상관리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3" name="Picture 2" descr="C:\Users\acorn\Desktop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708920"/>
            <a:ext cx="936104" cy="936104"/>
          </a:xfrm>
          <a:prstGeom prst="rect">
            <a:avLst/>
          </a:prstGeom>
          <a:noFill/>
        </p:spPr>
      </p:pic>
      <p:pic>
        <p:nvPicPr>
          <p:cNvPr id="34" name="Picture 3" descr="C:\Users\acorn\Desktop\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3789040"/>
            <a:ext cx="1195029" cy="864096"/>
          </a:xfrm>
          <a:prstGeom prst="rect">
            <a:avLst/>
          </a:prstGeom>
          <a:noFill/>
        </p:spPr>
      </p:pic>
      <p:grpSp>
        <p:nvGrpSpPr>
          <p:cNvPr id="7" name="그룹 34"/>
          <p:cNvGrpSpPr>
            <a:grpSpLocks/>
          </p:cNvGrpSpPr>
          <p:nvPr/>
        </p:nvGrpSpPr>
        <p:grpSpPr bwMode="auto">
          <a:xfrm>
            <a:off x="7668344" y="1772816"/>
            <a:ext cx="1224136" cy="4464496"/>
            <a:chOff x="683568" y="908720"/>
            <a:chExt cx="3420000" cy="2412048"/>
          </a:xfrm>
        </p:grpSpPr>
        <p:sp>
          <p:nvSpPr>
            <p:cNvPr id="36" name="직사각형 35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TOOL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8" name="Picture 4" descr="C:\Users\acorn\Desktop\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2780928"/>
            <a:ext cx="720080" cy="720080"/>
          </a:xfrm>
          <a:prstGeom prst="rect">
            <a:avLst/>
          </a:prstGeom>
          <a:noFill/>
        </p:spPr>
      </p:pic>
      <p:pic>
        <p:nvPicPr>
          <p:cNvPr id="39" name="Picture 5" descr="C:\Users\acorn\Desktop\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60032" y="3789040"/>
            <a:ext cx="864096" cy="670945"/>
          </a:xfrm>
          <a:prstGeom prst="rect">
            <a:avLst/>
          </a:prstGeom>
          <a:noFill/>
        </p:spPr>
      </p:pic>
      <p:pic>
        <p:nvPicPr>
          <p:cNvPr id="40" name="Picture 6" descr="C:\Users\acorn\Desktop\downloa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47864" y="2780928"/>
            <a:ext cx="864096" cy="792088"/>
          </a:xfrm>
          <a:prstGeom prst="rect">
            <a:avLst/>
          </a:prstGeom>
          <a:noFill/>
        </p:spPr>
      </p:pic>
      <p:pic>
        <p:nvPicPr>
          <p:cNvPr id="41" name="Picture 11" descr="C:\Users\acorn\Desktop\downloa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708920"/>
            <a:ext cx="936104" cy="936104"/>
          </a:xfrm>
          <a:prstGeom prst="rect">
            <a:avLst/>
          </a:prstGeom>
          <a:noFill/>
        </p:spPr>
      </p:pic>
      <p:pic>
        <p:nvPicPr>
          <p:cNvPr id="42" name="Picture 10" descr="C:\Users\acorn\Desktop\image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9512" y="3861048"/>
            <a:ext cx="1152128" cy="576064"/>
          </a:xfrm>
          <a:prstGeom prst="rect">
            <a:avLst/>
          </a:prstGeom>
          <a:noFill/>
        </p:spPr>
      </p:pic>
      <p:pic>
        <p:nvPicPr>
          <p:cNvPr id="43" name="Picture 7" descr="C:\Users\acorn\Desktop\git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00192" y="2852936"/>
            <a:ext cx="1080120" cy="450050"/>
          </a:xfrm>
          <a:prstGeom prst="rect">
            <a:avLst/>
          </a:prstGeom>
          <a:noFill/>
        </p:spPr>
      </p:pic>
      <p:pic>
        <p:nvPicPr>
          <p:cNvPr id="44" name="Picture 8" descr="C:\Users\acorn\Desktop\5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00192" y="3717032"/>
            <a:ext cx="1080120" cy="720080"/>
          </a:xfrm>
          <a:prstGeom prst="rect">
            <a:avLst/>
          </a:prstGeom>
          <a:noFill/>
        </p:spPr>
      </p:pic>
      <p:pic>
        <p:nvPicPr>
          <p:cNvPr id="3074" name="Picture 2" descr="C:\Users\acorn\Desktop\images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956376" y="2852936"/>
            <a:ext cx="648072" cy="648072"/>
          </a:xfrm>
          <a:prstGeom prst="rect">
            <a:avLst/>
          </a:prstGeom>
          <a:noFill/>
        </p:spPr>
      </p:pic>
      <p:pic>
        <p:nvPicPr>
          <p:cNvPr id="3075" name="Picture 3" descr="C:\Users\acorn\Desktop\images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100392" y="4509120"/>
            <a:ext cx="635719" cy="720080"/>
          </a:xfrm>
          <a:prstGeom prst="rect">
            <a:avLst/>
          </a:prstGeom>
          <a:noFill/>
        </p:spPr>
      </p:pic>
      <p:pic>
        <p:nvPicPr>
          <p:cNvPr id="3076" name="Picture 4" descr="C:\Users\acorn\Desktop\download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68344" y="3861048"/>
            <a:ext cx="1152128" cy="404309"/>
          </a:xfrm>
          <a:prstGeom prst="rect">
            <a:avLst/>
          </a:prstGeom>
          <a:noFill/>
        </p:spPr>
      </p:pic>
      <p:pic>
        <p:nvPicPr>
          <p:cNvPr id="45" name="image1.png"/>
          <p:cNvPicPr/>
          <p:nvPr/>
        </p:nvPicPr>
        <p:blipFill>
          <a:blip r:embed="rId15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sp>
        <p:nvSpPr>
          <p:cNvPr id="46" name="TextBox 45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사용 시스템 및 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TOOL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36866" name="Picture 2" descr="pandas 파이썬 이미지 검색결과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5608" y="4005064"/>
            <a:ext cx="1008360" cy="523135"/>
          </a:xfrm>
          <a:prstGeom prst="rect">
            <a:avLst/>
          </a:prstGeom>
          <a:noFill/>
        </p:spPr>
      </p:pic>
      <p:pic>
        <p:nvPicPr>
          <p:cNvPr id="36868" name="Picture 4" descr="ggplot2 이미지 검색결과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275856" y="5053722"/>
            <a:ext cx="1080046" cy="607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 rot="2776327">
            <a:off x="-2846881" y="4819829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 사용 시스템 및 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TOOL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13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pic>
        <p:nvPicPr>
          <p:cNvPr id="103426" name="Picture 2" descr="C:\Users\user\Desktop\로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749" y="1125538"/>
            <a:ext cx="6375532" cy="48440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 rot="2776327">
            <a:off x="-2846881" y="4819829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 사용 시스템 및 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TOOL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13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pic>
        <p:nvPicPr>
          <p:cNvPr id="104450" name="Picture 2" descr="C:\Users\user\Desktop\깃허브.png"/>
          <p:cNvPicPr>
            <a:picLocks noChangeAspect="1" noChangeArrowheads="1"/>
          </p:cNvPicPr>
          <p:nvPr/>
        </p:nvPicPr>
        <p:blipFill>
          <a:blip r:embed="rId3" cstate="print"/>
          <a:srcRect l="22932" t="39798" r="24951" b="6605"/>
          <a:stretch>
            <a:fillRect/>
          </a:stretch>
        </p:blipFill>
        <p:spPr bwMode="auto">
          <a:xfrm>
            <a:off x="755576" y="1556792"/>
            <a:ext cx="7853579" cy="4679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spect="1"/>
          </p:cNvSpPr>
          <p:nvPr/>
        </p:nvSpPr>
        <p:spPr>
          <a:xfrm rot="2070029">
            <a:off x="-3691250" y="-140098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8" name="TextBox 7"/>
          <p:cNvSpPr txBox="1"/>
          <p:nvPr/>
        </p:nvSpPr>
        <p:spPr>
          <a:xfrm>
            <a:off x="186312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 </a:t>
            </a:r>
            <a:r>
              <a:rPr lang="en-US" altLang="ko-KR" sz="2000" dirty="0" err="1" smtClean="0">
                <a:latin typeface="제주고딕" pitchFamily="2" charset="-127"/>
                <a:ea typeface="제주고딕" pitchFamily="2" charset="-127"/>
              </a:rPr>
              <a:t>Table,View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9094" t="14846" r="49013" b="78674"/>
          <a:stretch>
            <a:fillRect/>
          </a:stretch>
        </p:blipFill>
        <p:spPr bwMode="auto">
          <a:xfrm>
            <a:off x="683568" y="4232702"/>
            <a:ext cx="5080048" cy="56445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 l="24013" t="42800" r="51575" b="42800"/>
          <a:stretch>
            <a:fillRect/>
          </a:stretch>
        </p:blipFill>
        <p:spPr bwMode="auto">
          <a:xfrm>
            <a:off x="683568" y="4941168"/>
            <a:ext cx="3888432" cy="1254333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 l="19293" t="14994" r="48814" b="77806"/>
          <a:stretch>
            <a:fillRect/>
          </a:stretch>
        </p:blipFill>
        <p:spPr bwMode="auto">
          <a:xfrm>
            <a:off x="683568" y="1289666"/>
            <a:ext cx="5080048" cy="627166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 l="24013" t="9681" r="53544" b="74479"/>
          <a:stretch>
            <a:fillRect/>
          </a:stretch>
        </p:blipFill>
        <p:spPr bwMode="auto">
          <a:xfrm>
            <a:off x="683568" y="2132856"/>
            <a:ext cx="3574849" cy="1379766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908720"/>
            <a:ext cx="122396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상권테이블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3861048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smtClean="0">
                <a:latin typeface="제주고딕" pitchFamily="2" charset="-127"/>
                <a:ea typeface="제주고딕" pitchFamily="2" charset="-127"/>
              </a:rPr>
              <a:t>서비스테이블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63688" y="306896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3688" y="5733256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spect="1"/>
          </p:cNvSpPr>
          <p:nvPr/>
        </p:nvSpPr>
        <p:spPr>
          <a:xfrm rot="2070029">
            <a:off x="-3691250" y="-140098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8" name="TextBox 7"/>
          <p:cNvSpPr txBox="1"/>
          <p:nvPr/>
        </p:nvSpPr>
        <p:spPr>
          <a:xfrm>
            <a:off x="186312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 </a:t>
            </a:r>
            <a:r>
              <a:rPr lang="en-US" altLang="ko-KR" sz="2000" dirty="0" err="1" smtClean="0">
                <a:latin typeface="제주고딕" pitchFamily="2" charset="-127"/>
                <a:ea typeface="제주고딕" pitchFamily="2" charset="-127"/>
              </a:rPr>
              <a:t>Table,View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19293" t="14400" r="48814" b="71920"/>
          <a:stretch>
            <a:fillRect/>
          </a:stretch>
        </p:blipFill>
        <p:spPr bwMode="auto">
          <a:xfrm>
            <a:off x="683568" y="1556792"/>
            <a:ext cx="4848313" cy="1137259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 l="23819" t="8366" r="38775" b="59954"/>
          <a:stretch>
            <a:fillRect/>
          </a:stretch>
        </p:blipFill>
        <p:spPr bwMode="auto">
          <a:xfrm>
            <a:off x="683568" y="2852936"/>
            <a:ext cx="4155368" cy="1924591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83568" y="1124744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상권과 서비스 간의 정보 테이블 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4941168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상권과 서비스 테이블에 </a:t>
            </a:r>
            <a:r>
              <a:rPr lang="en-US" altLang="ko-KR" sz="1600" dirty="0" smtClean="0">
                <a:latin typeface="제주고딕" pitchFamily="2" charset="-127"/>
                <a:ea typeface="제주고딕" pitchFamily="2" charset="-127"/>
              </a:rPr>
              <a:t>FK</a:t>
            </a:r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로 연결되어있다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분기는 </a:t>
            </a:r>
            <a:r>
              <a:rPr lang="en-US" altLang="ko-KR" sz="1600" dirty="0" smtClean="0">
                <a:latin typeface="제주고딕" pitchFamily="2" charset="-127"/>
                <a:ea typeface="제주고딕" pitchFamily="2" charset="-127"/>
              </a:rPr>
              <a:t>4</a:t>
            </a:r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분기 까지 있으므로 체크제약 조건을 통해 제약을 두었다</a:t>
            </a:r>
            <a:r>
              <a:rPr lang="en-US" altLang="ko-KR" sz="1600" dirty="0" smtClean="0">
                <a:latin typeface="제주고딕" pitchFamily="2" charset="-127"/>
                <a:ea typeface="제주고딕" pitchFamily="2" charset="-127"/>
              </a:rPr>
              <a:t>.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11560" y="4149080"/>
            <a:ext cx="118823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11561" y="4005064"/>
            <a:ext cx="147626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8" name="TextBox 7"/>
          <p:cNvSpPr txBox="1"/>
          <p:nvPr/>
        </p:nvSpPr>
        <p:spPr>
          <a:xfrm>
            <a:off x="186312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 </a:t>
            </a:r>
            <a:r>
              <a:rPr lang="en-US" altLang="ko-KR" sz="2000" dirty="0" err="1" smtClean="0">
                <a:latin typeface="제주고딕" pitchFamily="2" charset="-127"/>
                <a:ea typeface="제주고딕" pitchFamily="2" charset="-127"/>
              </a:rPr>
              <a:t>Table,View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124744"/>
            <a:ext cx="122396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판매테이블 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10" name="순서도: 데이터 9"/>
          <p:cNvSpPr>
            <a:spLocks noChangeAspect="1"/>
          </p:cNvSpPr>
          <p:nvPr/>
        </p:nvSpPr>
        <p:spPr>
          <a:xfrm rot="1620000">
            <a:off x="3429524" y="-379841"/>
            <a:ext cx="9512513" cy="6450164"/>
          </a:xfrm>
          <a:prstGeom prst="flowChartInputOutpu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 l="19488" t="14846" r="48619" b="15315"/>
          <a:stretch>
            <a:fillRect/>
          </a:stretch>
        </p:blipFill>
        <p:spPr bwMode="auto">
          <a:xfrm>
            <a:off x="611560" y="1484784"/>
            <a:ext cx="5325461" cy="453650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 noChangeAspect="1"/>
          </p:cNvSpPr>
          <p:nvPr/>
        </p:nvSpPr>
        <p:spPr>
          <a:xfrm rot="2070029">
            <a:off x="-3691250" y="-1251430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05284460"/>
              </p:ext>
            </p:extLst>
          </p:nvPr>
        </p:nvGraphicFramePr>
        <p:xfrm>
          <a:off x="1475656" y="1700808"/>
          <a:ext cx="5800835" cy="435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5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503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뷰이름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내용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51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AGE_AMT_ANALYSIS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상권의 연령별 판매 총액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1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AGE_NUM_ANALYSIS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상권의 연령별 판매 건수</a:t>
                      </a:r>
                    </a:p>
                  </a:txBody>
                  <a:tcPr marL="85297" marR="85297" marT="42648" marB="4264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1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DAY_AMT_ANALYSIS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상권의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요일별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 판매 총액</a:t>
                      </a:r>
                    </a:p>
                  </a:txBody>
                  <a:tcPr marL="85297" marR="85297" marT="42648" marB="4264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1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DAY_NUM_ANALYSIS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상권의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요일별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 판매 건수</a:t>
                      </a:r>
                    </a:p>
                  </a:txBody>
                  <a:tcPr marL="85297" marR="85297" marT="42648" marB="4264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1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GENDER_AMT_ANALYSIS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상권의 성별 판매 총액</a:t>
                      </a:r>
                    </a:p>
                  </a:txBody>
                  <a:tcPr marL="85297" marR="85297" marT="42648" marB="4264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10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GENDER_NUM_ANALYSIS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상권의 성별 판매 건수</a:t>
                      </a:r>
                    </a:p>
                  </a:txBody>
                  <a:tcPr marL="85297" marR="85297" marT="42648" marB="4264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1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TIME_AMT_ANALYSIS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상권의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시간별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 판매 총액</a:t>
                      </a:r>
                    </a:p>
                  </a:txBody>
                  <a:tcPr marL="85297" marR="85297" marT="42648" marB="4264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1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TIME_NUM_ANALYSIS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상권의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시간별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 판매 건수</a:t>
                      </a:r>
                    </a:p>
                  </a:txBody>
                  <a:tcPr marL="85297" marR="85297" marT="42648" marB="4264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1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ETC_ANALYSIS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상권의 기타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요소들별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제주고딕" pitchFamily="2" charset="-127"/>
                          <a:ea typeface="제주고딕" pitchFamily="2" charset="-127"/>
                        </a:rPr>
                        <a:t> 판매 총액 및 판매건수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marL="85297" marR="85297" marT="42648" marB="4264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5" name="TextBox 4"/>
          <p:cNvSpPr txBox="1"/>
          <p:nvPr/>
        </p:nvSpPr>
        <p:spPr>
          <a:xfrm>
            <a:off x="186312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 </a:t>
            </a:r>
            <a:r>
              <a:rPr lang="en-US" altLang="ko-KR" sz="2000" dirty="0" err="1" smtClean="0">
                <a:latin typeface="제주고딕" pitchFamily="2" charset="-127"/>
                <a:ea typeface="제주고딕" pitchFamily="2" charset="-127"/>
              </a:rPr>
              <a:t>Table,View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124744"/>
            <a:ext cx="122396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err="1" smtClean="0">
                <a:latin typeface="제주고딕" pitchFamily="2" charset="-127"/>
                <a:ea typeface="제주고딕" pitchFamily="2" charset="-127"/>
              </a:rPr>
              <a:t>분석뷰</a:t>
            </a:r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 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 noChangeAspect="1"/>
          </p:cNvSpPr>
          <p:nvPr/>
        </p:nvSpPr>
        <p:spPr>
          <a:xfrm rot="2070029">
            <a:off x="-3691250" y="-1251430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5" name="TextBox 4"/>
          <p:cNvSpPr txBox="1"/>
          <p:nvPr/>
        </p:nvSpPr>
        <p:spPr>
          <a:xfrm>
            <a:off x="186312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환경구성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 </a:t>
            </a:r>
            <a:r>
              <a:rPr lang="en-US" altLang="ko-KR" sz="2000" dirty="0" err="1" smtClean="0">
                <a:latin typeface="제주고딕" pitchFamily="2" charset="-127"/>
                <a:ea typeface="제주고딕" pitchFamily="2" charset="-127"/>
              </a:rPr>
              <a:t>Table,View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124744"/>
            <a:ext cx="122396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err="1" smtClean="0">
                <a:latin typeface="제주고딕" pitchFamily="2" charset="-127"/>
                <a:ea typeface="제주고딕" pitchFamily="2" charset="-127"/>
              </a:rPr>
              <a:t>분석뷰</a:t>
            </a:r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 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56845"/>
          <a:stretch>
            <a:fillRect/>
          </a:stretch>
        </p:blipFill>
        <p:spPr bwMode="auto">
          <a:xfrm>
            <a:off x="395536" y="1556792"/>
            <a:ext cx="834390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 noChangeAspect="1"/>
          </p:cNvSpPr>
          <p:nvPr/>
        </p:nvSpPr>
        <p:spPr>
          <a:xfrm rot="8417045">
            <a:off x="-3691250" y="-140098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r="56086" b="1345"/>
          <a:stretch>
            <a:fillRect/>
          </a:stretch>
        </p:blipFill>
        <p:spPr bwMode="auto">
          <a:xfrm>
            <a:off x="755650" y="1130334"/>
            <a:ext cx="4176390" cy="488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1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5" name="TextBox 4"/>
          <p:cNvSpPr txBox="1"/>
          <p:nvPr/>
        </p:nvSpPr>
        <p:spPr>
          <a:xfrm>
            <a:off x="186312" y="476672"/>
            <a:ext cx="589785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환경분석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데이터 입력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(SQL developer)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8104" y="1124744"/>
            <a:ext cx="2808312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</a:pP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데이터를 넣을 테이블을 선택한다</a:t>
            </a:r>
            <a:endParaRPr lang="en-US" altLang="ko-KR" sz="1400" dirty="0" smtClean="0">
              <a:latin typeface="제주고딕" pitchFamily="2" charset="-127"/>
              <a:ea typeface="제주고딕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spect="1"/>
          </p:cNvSpPr>
          <p:nvPr/>
        </p:nvSpPr>
        <p:spPr>
          <a:xfrm rot="8583307">
            <a:off x="-3691250" y="-140098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125538"/>
            <a:ext cx="4176713" cy="4967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1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5" name="TextBox 4"/>
          <p:cNvSpPr txBox="1"/>
          <p:nvPr/>
        </p:nvSpPr>
        <p:spPr>
          <a:xfrm>
            <a:off x="186312" y="476672"/>
            <a:ext cx="834612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환경분석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데이터 입력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(SQL developer)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8104" y="1124744"/>
            <a:ext cx="2808312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</a:pP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수집한 데이터를 선택한다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 noChangeAspect="1"/>
          </p:cNvSpPr>
          <p:nvPr/>
        </p:nvSpPr>
        <p:spPr>
          <a:xfrm rot="1620000">
            <a:off x="1709707" y="-325547"/>
            <a:ext cx="11283862" cy="754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3608" y="1723455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400" dirty="0" smtClean="0">
                <a:latin typeface="제주고딕" pitchFamily="2" charset="-127"/>
                <a:ea typeface="제주고딕" pitchFamily="2" charset="-127"/>
              </a:rPr>
              <a:t>1. </a:t>
            </a:r>
            <a:r>
              <a:rPr lang="ko-KR" altLang="en-US" sz="4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기획 및 설계</a:t>
            </a:r>
            <a:r>
              <a:rPr lang="en-US" altLang="ko-KR" sz="4400" dirty="0" smtClean="0">
                <a:latin typeface="제주고딕" pitchFamily="2" charset="-127"/>
                <a:ea typeface="제주고딕" pitchFamily="2" charset="-127"/>
              </a:rPr>
              <a:t>.</a:t>
            </a:r>
            <a:endParaRPr lang="ko-KR" altLang="en-US" sz="44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4000" y="3996000"/>
            <a:ext cx="3979245" cy="2520000"/>
          </a:xfrm>
          <a:prstGeom prst="rect">
            <a:avLst/>
          </a:prstGeom>
          <a:blipFill dpi="0" rotWithShape="1">
            <a:blip r:embed="rId3" cstate="print">
              <a:alphaModFix amt="79000"/>
            </a:blip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32040" y="3717032"/>
            <a:ext cx="3168352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주제선정</a:t>
            </a:r>
            <a:r>
              <a:rPr lang="en-US" altLang="ko-KR" dirty="0" smtClean="0">
                <a:latin typeface="제주고딕" pitchFamily="2" charset="-127"/>
                <a:ea typeface="제주고딕" pitchFamily="2" charset="-127"/>
              </a:rPr>
              <a:t>/</a:t>
            </a:r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요구사항분석</a:t>
            </a:r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데이터 수집 계획 수립</a:t>
            </a:r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업무 분할</a:t>
            </a:r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프로젝트 일정계획</a:t>
            </a:r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endParaRPr lang="ko-KR" altLang="en-US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13" name="image1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</p:spTree>
    <p:extLst>
      <p:ext uri="{BB962C8B-B14F-4D97-AF65-F5344CB8AC3E}">
        <p14:creationId xmlns="" xmlns:p14="http://schemas.microsoft.com/office/powerpoint/2010/main" val="30992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spect="1"/>
          </p:cNvSpPr>
          <p:nvPr/>
        </p:nvSpPr>
        <p:spPr>
          <a:xfrm rot="12654829">
            <a:off x="-3784505" y="-1430155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4" name="TextBox 3"/>
          <p:cNvSpPr txBox="1"/>
          <p:nvPr/>
        </p:nvSpPr>
        <p:spPr>
          <a:xfrm>
            <a:off x="186312" y="476672"/>
            <a:ext cx="589785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환경분석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데이터 입력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(SQL developer)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25539"/>
            <a:ext cx="4176787" cy="489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36096" y="112474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</a:pP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수집한 데이터의 칼럼을 선택한다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spect="1"/>
          </p:cNvSpPr>
          <p:nvPr/>
        </p:nvSpPr>
        <p:spPr>
          <a:xfrm rot="12654829">
            <a:off x="-3691250" y="-140098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4" name="TextBox 3"/>
          <p:cNvSpPr txBox="1"/>
          <p:nvPr/>
        </p:nvSpPr>
        <p:spPr>
          <a:xfrm>
            <a:off x="186312" y="476672"/>
            <a:ext cx="697797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환경분석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데이터 입력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(SQL developer)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49" y="1125539"/>
            <a:ext cx="4176713" cy="489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36096" y="1124744"/>
            <a:ext cx="2808312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</a:pP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수집한 데이터의 칼럼과 </a:t>
            </a:r>
            <a:endParaRPr lang="en-US" altLang="ko-KR" sz="1400" dirty="0" smtClean="0"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</a:pP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테이블의 칼럼을 매칭시킨다</a:t>
            </a:r>
            <a:endParaRPr lang="en-US" altLang="ko-KR" sz="1400" dirty="0" smtClean="0">
              <a:latin typeface="제주고딕" pitchFamily="2" charset="-127"/>
              <a:ea typeface="제주고딕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spect="1"/>
          </p:cNvSpPr>
          <p:nvPr/>
        </p:nvSpPr>
        <p:spPr>
          <a:xfrm rot="9417841">
            <a:off x="-3092064" y="-1751648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4" name="TextBox 3"/>
          <p:cNvSpPr txBox="1"/>
          <p:nvPr/>
        </p:nvSpPr>
        <p:spPr>
          <a:xfrm>
            <a:off x="186312" y="476672"/>
            <a:ext cx="604187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3. 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환경분석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데이터 입력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(SQL developer)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05284460"/>
              </p:ext>
            </p:extLst>
          </p:nvPr>
        </p:nvGraphicFramePr>
        <p:xfrm>
          <a:off x="539552" y="1916833"/>
          <a:ext cx="7848872" cy="170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9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589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사용이유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코드내용예시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808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중복칼럼제거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INSERT INTO INPUTABLE 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SELECT distinct *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   (SELECT SE_CODE,SE_NAME FROM ORIGINALTABLE) o1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3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인조키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 등록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altLang="ko-KR" sz="1400" dirty="0" smtClean="0">
                          <a:solidFill>
                            <a:schemeClr val="tx1"/>
                          </a:solidFill>
                        </a:rPr>
                        <a:t>UPDATE MYTABLE SET I_CODE = MYSEQ.nextval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63688" y="4437112"/>
            <a:ext cx="65526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데이터 입력 시에 중복칼럼이 발생할 수 있음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 </a:t>
            </a:r>
          </a:p>
          <a:p>
            <a:pPr marL="342900" indent="-342900">
              <a:lnSpc>
                <a:spcPct val="200000"/>
              </a:lnSpc>
            </a:pP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	(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이를 방지하기 위해 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distinct *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를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 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이용하여 데이터를 넣는다</a:t>
            </a:r>
            <a:r>
              <a:rPr lang="en-US" altLang="ko-KR" sz="1400" dirty="0" smtClean="0"/>
              <a:t>.)</a:t>
            </a:r>
            <a:endParaRPr lang="en-US" altLang="ko-KR" sz="1400" dirty="0" smtClean="0"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추가적으로 </a:t>
            </a:r>
            <a:r>
              <a:rPr lang="ko-KR" altLang="en-US" sz="1400" dirty="0" err="1" smtClean="0">
                <a:latin typeface="제주고딕" pitchFamily="2" charset="-127"/>
                <a:ea typeface="제주고딕" pitchFamily="2" charset="-127"/>
              </a:rPr>
              <a:t>인조키를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 넣어야 되는 경우가 발생할 수 있음</a:t>
            </a:r>
            <a:endParaRPr lang="en-US" altLang="ko-KR" sz="1400" dirty="0" smtClean="0"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</a:pP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	( Update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와 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SEQ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를 이용하여 </a:t>
            </a:r>
            <a:r>
              <a:rPr lang="ko-KR" altLang="en-US" sz="1400" dirty="0" err="1" smtClean="0">
                <a:latin typeface="제주고딕" pitchFamily="2" charset="-127"/>
                <a:ea typeface="제주고딕" pitchFamily="2" charset="-127"/>
              </a:rPr>
              <a:t>인조키를</a:t>
            </a:r>
            <a:r>
              <a:rPr lang="ko-KR" altLang="en-US" sz="1400" dirty="0" smtClean="0">
                <a:latin typeface="제주고딕" pitchFamily="2" charset="-127"/>
                <a:ea typeface="제주고딕" pitchFamily="2" charset="-127"/>
              </a:rPr>
              <a:t> 업데이트하여 넣는다</a:t>
            </a:r>
            <a:r>
              <a:rPr lang="en-US" altLang="ko-KR" sz="1400" dirty="0" smtClean="0">
                <a:latin typeface="제주고딕" pitchFamily="2" charset="-127"/>
                <a:ea typeface="제주고딕" pitchFamily="2" charset="-127"/>
              </a:rPr>
              <a:t>.)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9552" y="4524802"/>
            <a:ext cx="8064896" cy="16561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ChangeAspect="1"/>
          </p:cNvSpPr>
          <p:nvPr/>
        </p:nvSpPr>
        <p:spPr>
          <a:xfrm rot="1620000">
            <a:off x="1636574" y="-1206661"/>
            <a:ext cx="11283862" cy="7859031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87624" y="1700808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400" dirty="0" smtClean="0">
                <a:latin typeface="제주고딕" pitchFamily="2" charset="-127"/>
                <a:ea typeface="제주고딕" pitchFamily="2" charset="-127"/>
              </a:rPr>
              <a:t>4.</a:t>
            </a:r>
            <a:r>
              <a:rPr lang="ko-KR" altLang="en-US" sz="4400" dirty="0" smtClean="0">
                <a:latin typeface="제주고딕" pitchFamily="2" charset="-127"/>
                <a:ea typeface="제주고딕" pitchFamily="2" charset="-127"/>
              </a:rPr>
              <a:t>시각화</a:t>
            </a:r>
            <a:endParaRPr lang="ko-KR" altLang="en-US" sz="44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96258" name="Picture 2" descr="그래프 일러스트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117" b="26625"/>
          <a:stretch>
            <a:fillRect/>
          </a:stretch>
        </p:blipFill>
        <p:spPr bwMode="auto">
          <a:xfrm>
            <a:off x="3563888" y="1772816"/>
            <a:ext cx="5580112" cy="2016224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3491880" y="3717032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제주고딕" pitchFamily="2" charset="-127"/>
                <a:ea typeface="제주고딕" pitchFamily="2" charset="-127"/>
              </a:rPr>
              <a:t>PANDAS </a:t>
            </a:r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코드</a:t>
            </a:r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제주고딕" pitchFamily="2" charset="-127"/>
                <a:ea typeface="제주고딕" pitchFamily="2" charset="-127"/>
              </a:rPr>
              <a:t>R </a:t>
            </a:r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코드랑 그래프</a:t>
            </a:r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endParaRPr lang="ko-KR" altLang="en-US" dirty="0">
              <a:latin typeface="제주고딕" pitchFamily="2" charset="-127"/>
              <a:ea typeface="제주고딕" pitchFamily="2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301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spect="1"/>
          </p:cNvSpPr>
          <p:nvPr/>
        </p:nvSpPr>
        <p:spPr>
          <a:xfrm rot="12654829">
            <a:off x="-3784505" y="-1358147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8" name="TextBox 7"/>
          <p:cNvSpPr txBox="1"/>
          <p:nvPr/>
        </p:nvSpPr>
        <p:spPr>
          <a:xfrm>
            <a:off x="186312" y="476672"/>
            <a:ext cx="697797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4. </a:t>
            </a:r>
            <a:r>
              <a:rPr lang="ko-KR" altLang="en-US" sz="2000" dirty="0" err="1" smtClean="0">
                <a:latin typeface="제주고딕" pitchFamily="2" charset="-127"/>
                <a:ea typeface="제주고딕" pitchFamily="2" charset="-127"/>
              </a:rPr>
              <a:t>시각화자료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_Pandas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4" name="직사각형 3">
            <a:hlinkClick r:id="rId3" action="ppaction://hlinkfile"/>
          </p:cNvPr>
          <p:cNvSpPr/>
          <p:nvPr/>
        </p:nvSpPr>
        <p:spPr>
          <a:xfrm>
            <a:off x="2699792" y="2204864"/>
            <a:ext cx="1656086" cy="684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권나현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hlinkClick r:id="rId4" action="ppaction://hlinkfile"/>
          </p:cNvPr>
          <p:cNvSpPr/>
          <p:nvPr/>
        </p:nvSpPr>
        <p:spPr>
          <a:xfrm>
            <a:off x="2699793" y="3032162"/>
            <a:ext cx="1656086" cy="684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최승예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hlinkClick r:id="rId5" action="ppaction://hlinkfile"/>
          </p:cNvPr>
          <p:cNvSpPr/>
          <p:nvPr/>
        </p:nvSpPr>
        <p:spPr>
          <a:xfrm>
            <a:off x="2699793" y="3824250"/>
            <a:ext cx="1656086" cy="684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유지희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hlinkClick r:id="rId6" action="ppaction://hlinkfile"/>
          </p:cNvPr>
          <p:cNvSpPr/>
          <p:nvPr/>
        </p:nvSpPr>
        <p:spPr>
          <a:xfrm>
            <a:off x="5004048" y="2204864"/>
            <a:ext cx="1656086" cy="684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이철희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hlinkClick r:id="rId7" action="ppaction://hlinkfile"/>
          </p:cNvPr>
          <p:cNvSpPr/>
          <p:nvPr/>
        </p:nvSpPr>
        <p:spPr>
          <a:xfrm>
            <a:off x="5004048" y="2996952"/>
            <a:ext cx="1656086" cy="684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박대한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hlinkClick r:id="rId8" action="ppaction://hlinkfile"/>
          </p:cNvPr>
          <p:cNvSpPr/>
          <p:nvPr/>
        </p:nvSpPr>
        <p:spPr>
          <a:xfrm>
            <a:off x="5004048" y="3789040"/>
            <a:ext cx="1656086" cy="684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이현빈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spect="1"/>
          </p:cNvSpPr>
          <p:nvPr/>
        </p:nvSpPr>
        <p:spPr>
          <a:xfrm rot="12654829">
            <a:off x="-3691250" y="-140098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8" name="TextBox 7"/>
          <p:cNvSpPr txBox="1"/>
          <p:nvPr/>
        </p:nvSpPr>
        <p:spPr>
          <a:xfrm>
            <a:off x="186312" y="476672"/>
            <a:ext cx="697797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4. </a:t>
            </a:r>
            <a:r>
              <a:rPr lang="ko-KR" altLang="en-US" sz="2000" dirty="0" err="1" smtClean="0">
                <a:latin typeface="제주고딕" pitchFamily="2" charset="-127"/>
                <a:ea typeface="제주고딕" pitchFamily="2" charset="-127"/>
              </a:rPr>
              <a:t>시각화자료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_R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12" name="직사각형 11">
            <a:hlinkClick r:id="rId3" action="ppaction://hlinkfile"/>
          </p:cNvPr>
          <p:cNvSpPr/>
          <p:nvPr/>
        </p:nvSpPr>
        <p:spPr>
          <a:xfrm>
            <a:off x="2771800" y="2924944"/>
            <a:ext cx="1656184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박대한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hlinkClick r:id="rId4" action="ppaction://hlinkfile"/>
          </p:cNvPr>
          <p:cNvSpPr/>
          <p:nvPr/>
        </p:nvSpPr>
        <p:spPr>
          <a:xfrm>
            <a:off x="4788024" y="2924944"/>
            <a:ext cx="1656184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이현빈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spect="1"/>
          </p:cNvSpPr>
          <p:nvPr/>
        </p:nvSpPr>
        <p:spPr>
          <a:xfrm rot="12654829">
            <a:off x="-3691250" y="-1400982"/>
            <a:ext cx="11528237" cy="7710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8" name="TextBox 7"/>
          <p:cNvSpPr txBox="1"/>
          <p:nvPr/>
        </p:nvSpPr>
        <p:spPr>
          <a:xfrm>
            <a:off x="186312" y="476672"/>
            <a:ext cx="697797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4. </a:t>
            </a:r>
            <a:r>
              <a:rPr lang="ko-KR" altLang="en-US" sz="2000" dirty="0" err="1" smtClean="0">
                <a:latin typeface="제주고딕" pitchFamily="2" charset="-127"/>
                <a:ea typeface="제주고딕" pitchFamily="2" charset="-127"/>
              </a:rPr>
              <a:t>시각화자료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_R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2050" name="Picture 2" descr="C:\공유폴더\4. 과제\조별\1조\중간발표\Amount by num ggplot2 - 1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268760"/>
            <a:ext cx="4572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7624" y="1507431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400" dirty="0" smtClean="0">
                <a:latin typeface="제주고딕" pitchFamily="2" charset="-127"/>
                <a:ea typeface="제주고딕" pitchFamily="2" charset="-127"/>
              </a:rPr>
              <a:t>5. </a:t>
            </a:r>
            <a:r>
              <a:rPr lang="ko-KR" altLang="en-US" sz="4400" dirty="0" err="1" smtClean="0">
                <a:latin typeface="제주고딕" pitchFamily="2" charset="-127"/>
                <a:ea typeface="제주고딕" pitchFamily="2" charset="-127"/>
              </a:rPr>
              <a:t>향후계획</a:t>
            </a:r>
            <a:r>
              <a:rPr lang="en-US" altLang="ko-KR" sz="4400" dirty="0" smtClean="0">
                <a:latin typeface="제주고딕" pitchFamily="2" charset="-127"/>
                <a:ea typeface="제주고딕" pitchFamily="2" charset="-127"/>
              </a:rPr>
              <a:t>.</a:t>
            </a:r>
            <a:endParaRPr lang="ko-KR" altLang="en-US" sz="4400" dirty="0">
              <a:latin typeface="제주고딕" pitchFamily="2" charset="-127"/>
              <a:ea typeface="제주고딕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31840" y="2996952"/>
            <a:ext cx="5220000" cy="2844000"/>
            <a:chOff x="3131840" y="4014000"/>
            <a:chExt cx="5220000" cy="2844000"/>
          </a:xfrm>
        </p:grpSpPr>
        <p:graphicFrame>
          <p:nvGraphicFramePr>
            <p:cNvPr id="2" name="차트 1"/>
            <p:cNvGraphicFramePr>
              <a:graphicFrameLocks/>
            </p:cNvGraphicFramePr>
            <p:nvPr>
              <p:extLst>
                <p:ext uri="{D42A27DB-BD31-4B8C-83A1-F6EECF244321}">
                  <p14:modId xmlns="" xmlns:p14="http://schemas.microsoft.com/office/powerpoint/2010/main" val="2622558486"/>
                </p:ext>
              </p:extLst>
            </p:nvPr>
          </p:nvGraphicFramePr>
          <p:xfrm>
            <a:off x="3131840" y="4014000"/>
            <a:ext cx="5220000" cy="284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5" name="직선 연결선 4"/>
            <p:cNvCxnSpPr/>
            <p:nvPr/>
          </p:nvCxnSpPr>
          <p:spPr>
            <a:xfrm>
              <a:off x="4139952" y="6021288"/>
              <a:ext cx="34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067944" y="4221088"/>
              <a:ext cx="34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95936" y="6093296"/>
              <a:ext cx="7116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itchFamily="18" charset="-127"/>
                  <a:ea typeface="KBIZ한마음고딕 R" pitchFamily="18" charset="-127"/>
                </a:rPr>
                <a:t>March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  <a:p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  <a:p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56448" y="6093296"/>
              <a:ext cx="7116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itchFamily="18" charset="-127"/>
                  <a:ea typeface="KBIZ한마음고딕 R" pitchFamily="18" charset="-127"/>
                </a:rPr>
                <a:t>May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  <a:p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  <a:p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36568" y="6093296"/>
              <a:ext cx="7116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itchFamily="18" charset="-127"/>
                  <a:ea typeface="KBIZ한마음고딕 R" pitchFamily="18" charset="-127"/>
                </a:rPr>
                <a:t>July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  <a:p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  <a:p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64000" y="6084000"/>
              <a:ext cx="10801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itchFamily="18" charset="-127"/>
                  <a:ea typeface="KBIZ한마음고딕 R" pitchFamily="18" charset="-127"/>
                </a:rPr>
                <a:t>August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  <a:p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  <a:p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itchFamily="18" charset="-127"/>
                <a:ea typeface="KBIZ한마음고딕 R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4320" y="4437112"/>
              <a:ext cx="711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60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    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84440" y="4968000"/>
              <a:ext cx="711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42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    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56000" y="4253026"/>
              <a:ext cx="711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67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    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44680" y="4613066"/>
              <a:ext cx="711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51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    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596336" y="-27384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75000"/>
                  </a:schemeClr>
                </a:solidFill>
                <a:latin typeface="godoRounded L" pitchFamily="2" charset="0"/>
                <a:ea typeface="-윤고딕320" pitchFamily="18" charset="-127"/>
              </a:defRPr>
            </a:lvl1pPr>
          </a:lstStyle>
          <a:p>
            <a:r>
              <a:rPr lang="en-US" altLang="ko-KR" dirty="0" smtClean="0"/>
              <a:t>http: flowerboxy.blog.me</a:t>
            </a:r>
            <a:endParaRPr lang="en-US" altLang="ko-KR" dirty="0"/>
          </a:p>
        </p:txBody>
      </p:sp>
      <p:sp>
        <p:nvSpPr>
          <p:cNvPr id="25" name="순서도: 데이터 24"/>
          <p:cNvSpPr>
            <a:spLocks noChangeAspect="1"/>
          </p:cNvSpPr>
          <p:nvPr/>
        </p:nvSpPr>
        <p:spPr>
          <a:xfrm rot="1620000">
            <a:off x="2565428" y="-379843"/>
            <a:ext cx="9512513" cy="6450164"/>
          </a:xfrm>
          <a:prstGeom prst="flowChartInputOutpu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1301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1022" y="124817"/>
            <a:ext cx="1071430" cy="423863"/>
          </a:xfrm>
          <a:prstGeom prst="rect">
            <a:avLst/>
          </a:prstGeom>
          <a:ln/>
        </p:spPr>
      </p:pic>
      <p:sp>
        <p:nvSpPr>
          <p:cNvPr id="5" name="TextBox 4"/>
          <p:cNvSpPr txBox="1"/>
          <p:nvPr/>
        </p:nvSpPr>
        <p:spPr>
          <a:xfrm>
            <a:off x="186312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5. </a:t>
            </a:r>
            <a:r>
              <a:rPr lang="ko-KR" altLang="en-US" sz="2000" dirty="0" err="1" smtClean="0">
                <a:latin typeface="제주고딕" pitchFamily="2" charset="-127"/>
                <a:ea typeface="제주고딕" pitchFamily="2" charset="-127"/>
              </a:rPr>
              <a:t>향후계획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8" name="순서도: 데이터 7"/>
          <p:cNvSpPr/>
          <p:nvPr/>
        </p:nvSpPr>
        <p:spPr>
          <a:xfrm>
            <a:off x="863439" y="3297758"/>
            <a:ext cx="2520280" cy="57606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분석계획</a:t>
            </a:r>
            <a:endParaRPr lang="ko-KR" altLang="en-US" dirty="0"/>
          </a:p>
        </p:txBody>
      </p:sp>
      <p:sp>
        <p:nvSpPr>
          <p:cNvPr id="9" name="순서도: 데이터 8"/>
          <p:cNvSpPr/>
          <p:nvPr/>
        </p:nvSpPr>
        <p:spPr>
          <a:xfrm>
            <a:off x="3347814" y="3297758"/>
            <a:ext cx="2520280" cy="576064"/>
          </a:xfrm>
          <a:prstGeom prst="flowChartInputOutpu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차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분석계획</a:t>
            </a:r>
            <a:endParaRPr lang="ko-KR" altLang="en-US" dirty="0"/>
          </a:p>
        </p:txBody>
      </p:sp>
      <p:sp>
        <p:nvSpPr>
          <p:cNvPr id="10" name="순서도: 데이터 9"/>
          <p:cNvSpPr/>
          <p:nvPr/>
        </p:nvSpPr>
        <p:spPr>
          <a:xfrm>
            <a:off x="5796136" y="3298205"/>
            <a:ext cx="2520280" cy="576064"/>
          </a:xfrm>
          <a:prstGeom prst="flowChartInputOutpu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차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분석계획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123728" y="3009478"/>
            <a:ext cx="144016" cy="14426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499992" y="4017838"/>
            <a:ext cx="144016" cy="14426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7092280" y="3009726"/>
            <a:ext cx="144016" cy="1442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43608" y="1737389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서울에 국한되어 </a:t>
            </a:r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통계를 진행했고 </a:t>
            </a:r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지역을 넓혀 전국적인 통계를 진행할 계획</a:t>
            </a:r>
            <a:r>
              <a:rPr lang="en-US" altLang="ko-KR" dirty="0" smtClean="0">
                <a:latin typeface="제주고딕" pitchFamily="2" charset="-127"/>
                <a:ea typeface="제주고딕" pitchFamily="2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9872" y="430587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통계결과를 이용한 </a:t>
            </a:r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상권분석 결과를 </a:t>
            </a:r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상업적으로 이용</a:t>
            </a:r>
            <a:r>
              <a:rPr lang="en-US" altLang="ko-KR" dirty="0" smtClean="0">
                <a:latin typeface="제주고딕" pitchFamily="2" charset="-127"/>
                <a:ea typeface="제주고딕" pitchFamily="2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0152" y="2001614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상권분석과 관련된 </a:t>
            </a:r>
            <a:endParaRPr lang="en-US" altLang="ko-KR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데이터를 찾아 데이터분석의 다각화 및 심도화</a:t>
            </a:r>
            <a:endParaRPr lang="ko-KR" altLang="en-US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73730" name="Picture 2" descr="C:\Users\user\Downloads\iconfinder_013_MagnifyingGlass_18352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 flipH="1">
            <a:off x="6732240" y="4089846"/>
            <a:ext cx="576064" cy="576064"/>
          </a:xfrm>
          <a:prstGeom prst="rect">
            <a:avLst/>
          </a:prstGeom>
          <a:noFill/>
        </p:spPr>
      </p:pic>
      <p:pic>
        <p:nvPicPr>
          <p:cNvPr id="73731" name="Picture 3" descr="C:\Users\user\Downloads\iconfinder_iconoteka_shopping_cart__grocery_store_b_s_350774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1526" y="2361654"/>
            <a:ext cx="730514" cy="730514"/>
          </a:xfrm>
          <a:prstGeom prst="rect">
            <a:avLst/>
          </a:prstGeom>
          <a:noFill/>
        </p:spPr>
      </p:pic>
      <p:pic>
        <p:nvPicPr>
          <p:cNvPr id="73732" name="Picture 4" descr="C:\Users\user\Downloads\iconfinder_Arrows_thin_arrows_all_directions_cross_542579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8128" y="4017838"/>
            <a:ext cx="802969" cy="8029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981" b="12281"/>
          <a:stretch/>
        </p:blipFill>
        <p:spPr>
          <a:xfrm>
            <a:off x="0" y="1984329"/>
            <a:ext cx="9144000" cy="2884831"/>
          </a:xfrm>
          <a:prstGeom prst="rect">
            <a:avLst/>
          </a:prstGeom>
        </p:spPr>
      </p:pic>
      <p:sp>
        <p:nvSpPr>
          <p:cNvPr id="32" name="순서도: 데이터 31"/>
          <p:cNvSpPr>
            <a:spLocks noChangeAspect="1"/>
          </p:cNvSpPr>
          <p:nvPr/>
        </p:nvSpPr>
        <p:spPr>
          <a:xfrm rot="1620000">
            <a:off x="3429524" y="-379841"/>
            <a:ext cx="9512513" cy="6450164"/>
          </a:xfrm>
          <a:prstGeom prst="flowChartInputOutpu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644008" y="2753052"/>
            <a:ext cx="3541772" cy="1191037"/>
            <a:chOff x="4644008" y="2670011"/>
            <a:chExt cx="3541772" cy="1191037"/>
          </a:xfrm>
        </p:grpSpPr>
        <p:sp>
          <p:nvSpPr>
            <p:cNvPr id="3" name="TextBox 2"/>
            <p:cNvSpPr txBox="1"/>
            <p:nvPr/>
          </p:nvSpPr>
          <p:spPr>
            <a:xfrm>
              <a:off x="4644008" y="2670011"/>
              <a:ext cx="35417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4800" dirty="0" smtClean="0">
                  <a:latin typeface="제주고딕" pitchFamily="2" charset="-127"/>
                  <a:ea typeface="제주고딕" pitchFamily="2" charset="-127"/>
                </a:rPr>
                <a:t>Q&amp;A</a:t>
              </a:r>
              <a:endParaRPr lang="ko-KR" altLang="en-US" sz="4800" dirty="0">
                <a:latin typeface="제주고딕" pitchFamily="2" charset="-127"/>
                <a:ea typeface="제주고딕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16016" y="3491716"/>
              <a:ext cx="3168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 smtClean="0">
                  <a:latin typeface="제주고딕" pitchFamily="2" charset="-127"/>
                  <a:ea typeface="제주고딕" pitchFamily="2" charset="-127"/>
                </a:rPr>
                <a:t>2020 </a:t>
              </a:r>
              <a:r>
                <a:rPr lang="ko-KR" altLang="en-US" dirty="0" smtClean="0">
                  <a:latin typeface="제주고딕" pitchFamily="2" charset="-127"/>
                  <a:ea typeface="제주고딕" pitchFamily="2" charset="-127"/>
                </a:rPr>
                <a:t>분석계획서</a:t>
              </a:r>
              <a:endParaRPr lang="ko-KR" altLang="en-US" dirty="0">
                <a:latin typeface="제주고딕" pitchFamily="2" charset="-127"/>
                <a:ea typeface="제주고딕" pitchFamily="2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02033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 noChangeAspect="1"/>
          </p:cNvSpPr>
          <p:nvPr/>
        </p:nvSpPr>
        <p:spPr>
          <a:xfrm rot="1620000">
            <a:off x="1098148" y="-37515"/>
            <a:ext cx="11283862" cy="754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8" y="476672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기획 및 설계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주제선정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/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요구사항분석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(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분석배경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)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13" name="image1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650" y="1204581"/>
            <a:ext cx="3240360" cy="430596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40200" y="3356992"/>
            <a:ext cx="4824288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우리나라 소상공인의</a:t>
            </a: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 </a:t>
            </a:r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평균 부채는 </a:t>
            </a: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1</a:t>
            </a:r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억</a:t>
            </a: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8100</a:t>
            </a:r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만원에 달하는데 </a:t>
            </a:r>
            <a:endParaRPr lang="en-US" altLang="ko-KR" sz="1200" dirty="0" smtClean="0"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</a:pP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	</a:t>
            </a:r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연 소득은 </a:t>
            </a: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3400</a:t>
            </a:r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만원에 불과</a:t>
            </a:r>
            <a:endParaRPr lang="en-US" altLang="ko-KR" sz="1200" dirty="0" smtClean="0"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</a:pP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 	</a:t>
            </a:r>
            <a:r>
              <a:rPr lang="en-US" altLang="ko-KR" sz="1100" dirty="0" smtClean="0">
                <a:latin typeface="제주고딕" pitchFamily="2" charset="-127"/>
                <a:ea typeface="제주고딕" pitchFamily="2" charset="-127"/>
              </a:rPr>
              <a:t>(</a:t>
            </a:r>
            <a:r>
              <a:rPr lang="ko-KR" altLang="en-US" sz="1100" dirty="0" smtClean="0">
                <a:latin typeface="제주고딕" pitchFamily="2" charset="-127"/>
                <a:ea typeface="제주고딕" pitchFamily="2" charset="-127"/>
              </a:rPr>
              <a:t>우리나라 근로자 평균연봉에 비해 </a:t>
            </a:r>
            <a:r>
              <a:rPr lang="en-US" altLang="ko-KR" sz="1100" dirty="0" smtClean="0">
                <a:latin typeface="제주고딕" pitchFamily="2" charset="-127"/>
                <a:ea typeface="제주고딕" pitchFamily="2" charset="-127"/>
              </a:rPr>
              <a:t>200</a:t>
            </a:r>
            <a:r>
              <a:rPr lang="ko-KR" altLang="en-US" sz="1100" dirty="0" smtClean="0">
                <a:latin typeface="제주고딕" pitchFamily="2" charset="-127"/>
                <a:ea typeface="제주고딕" pitchFamily="2" charset="-127"/>
              </a:rPr>
              <a:t>만원 정도 낮다</a:t>
            </a:r>
            <a:r>
              <a:rPr lang="en-US" altLang="ko-KR" sz="1100" dirty="0" smtClean="0">
                <a:latin typeface="제주고딕" pitchFamily="2" charset="-127"/>
                <a:ea typeface="제주고딕" pitchFamily="2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ko-KR" sz="1200" dirty="0" smtClean="0">
                <a:latin typeface="제주고딕" pitchFamily="2" charset="-127"/>
                <a:ea typeface="제주고딕" pitchFamily="2" charset="-127"/>
              </a:rPr>
              <a:t>자영업</a:t>
            </a: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 1</a:t>
            </a:r>
            <a:r>
              <a:rPr lang="ko-KR" altLang="ko-KR" sz="1200" dirty="0" smtClean="0">
                <a:latin typeface="제주고딕" pitchFamily="2" charset="-127"/>
                <a:ea typeface="제주고딕" pitchFamily="2" charset="-127"/>
              </a:rPr>
              <a:t>년 </a:t>
            </a:r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생존율은 </a:t>
            </a: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2018</a:t>
            </a:r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년 기준 </a:t>
            </a: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65%, 5</a:t>
            </a:r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년 생존율은 </a:t>
            </a: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29%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ko-KR" sz="1200" dirty="0" smtClean="0">
                <a:latin typeface="제주고딕" pitchFamily="2" charset="-127"/>
                <a:ea typeface="제주고딕" pitchFamily="2" charset="-127"/>
              </a:rPr>
              <a:t>경제활동인구 중 자영업자 비중이 </a:t>
            </a:r>
            <a:r>
              <a:rPr lang="en-US" altLang="ko-KR" sz="1200" dirty="0" smtClean="0">
                <a:latin typeface="제주고딕" pitchFamily="2" charset="-127"/>
                <a:ea typeface="제주고딕" pitchFamily="2" charset="-127"/>
              </a:rPr>
              <a:t> </a:t>
            </a:r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크</a:t>
            </a:r>
            <a:r>
              <a:rPr lang="ko-KR" altLang="ko-KR" sz="1200" dirty="0" smtClean="0">
                <a:latin typeface="제주고딕" pitchFamily="2" charset="-127"/>
                <a:ea typeface="제주고딕" pitchFamily="2" charset="-127"/>
              </a:rPr>
              <a:t>기 때</a:t>
            </a:r>
            <a:r>
              <a:rPr lang="ko-KR" altLang="en-US" sz="1200" dirty="0" smtClean="0">
                <a:latin typeface="제주고딕" pitchFamily="2" charset="-127"/>
                <a:ea typeface="제주고딕" pitchFamily="2" charset="-127"/>
              </a:rPr>
              <a:t>문이라는 지적</a:t>
            </a:r>
            <a:endParaRPr lang="en-US" altLang="ko-KR" sz="1200" dirty="0" smtClean="0"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lnSpc>
                <a:spcPct val="200000"/>
              </a:lnSpc>
            </a:pPr>
            <a:r>
              <a:rPr lang="en-US" altLang="ko-KR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제주고딕" pitchFamily="2" charset="-127"/>
                <a:ea typeface="제주고딕" pitchFamily="2" charset="-127"/>
              </a:rPr>
              <a:t>	(2018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제주고딕" pitchFamily="2" charset="-127"/>
                <a:ea typeface="제주고딕" pitchFamily="2" charset="-127"/>
              </a:rPr>
              <a:t>년 </a:t>
            </a:r>
            <a:r>
              <a:rPr lang="ko-KR" altLang="ko-KR" sz="1050" dirty="0" smtClean="0">
                <a:latin typeface="제주고딕" pitchFamily="2" charset="-127"/>
                <a:ea typeface="제주고딕" pitchFamily="2" charset="-127"/>
              </a:rPr>
              <a:t>기준</a:t>
            </a:r>
            <a:r>
              <a:rPr lang="en-US" altLang="ko-KR" sz="1050" dirty="0" smtClean="0">
                <a:latin typeface="제주고딕" pitchFamily="2" charset="-127"/>
                <a:ea typeface="제주고딕" pitchFamily="2" charset="-127"/>
              </a:rPr>
              <a:t> 25.1%</a:t>
            </a:r>
            <a:r>
              <a:rPr lang="ko-KR" altLang="ko-KR" sz="1050" dirty="0" smtClean="0">
                <a:latin typeface="제주고딕" pitchFamily="2" charset="-127"/>
                <a:ea typeface="제주고딕" pitchFamily="2" charset="-127"/>
              </a:rPr>
              <a:t>로</a:t>
            </a:r>
            <a:r>
              <a:rPr lang="en-US" altLang="ko-KR" sz="1050" dirty="0" smtClean="0">
                <a:latin typeface="제주고딕" pitchFamily="2" charset="-127"/>
                <a:ea typeface="제주고딕" pitchFamily="2" charset="-127"/>
              </a:rPr>
              <a:t> OECD 35</a:t>
            </a:r>
            <a:r>
              <a:rPr lang="ko-KR" altLang="ko-KR" sz="1050" dirty="0" smtClean="0">
                <a:latin typeface="제주고딕" pitchFamily="2" charset="-127"/>
                <a:ea typeface="제주고딕" pitchFamily="2" charset="-127"/>
              </a:rPr>
              <a:t>개국의 평균</a:t>
            </a:r>
            <a:r>
              <a:rPr lang="ko-KR" altLang="en-US" sz="1050" dirty="0" smtClean="0">
                <a:latin typeface="제주고딕" pitchFamily="2" charset="-127"/>
                <a:ea typeface="제주고딕" pitchFamily="2" charset="-127"/>
              </a:rPr>
              <a:t>보다 </a:t>
            </a:r>
            <a:r>
              <a:rPr lang="en-US" altLang="ko-KR" sz="1050" dirty="0" smtClean="0">
                <a:latin typeface="제주고딕" pitchFamily="2" charset="-127"/>
                <a:ea typeface="제주고딕" pitchFamily="2" charset="-127"/>
              </a:rPr>
              <a:t>10%</a:t>
            </a:r>
            <a:r>
              <a:rPr lang="ko-KR" altLang="ko-KR" sz="1050" dirty="0" smtClean="0">
                <a:latin typeface="제주고딕" pitchFamily="2" charset="-127"/>
                <a:ea typeface="제주고딕" pitchFamily="2" charset="-127"/>
              </a:rPr>
              <a:t> </a:t>
            </a:r>
            <a:r>
              <a:rPr lang="ko-KR" altLang="en-US" sz="1050" dirty="0" smtClean="0">
                <a:latin typeface="제주고딕" pitchFamily="2" charset="-127"/>
                <a:ea typeface="제주고딕" pitchFamily="2" charset="-127"/>
              </a:rPr>
              <a:t>높다</a:t>
            </a:r>
            <a:r>
              <a:rPr lang="en-US" altLang="ko-KR" sz="1050" dirty="0" smtClean="0">
                <a:latin typeface="제주고딕" pitchFamily="2" charset="-127"/>
                <a:ea typeface="제주고딕" pitchFamily="2" charset="-127"/>
              </a:rPr>
              <a:t>)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53252" name="Picture 4" descr="2019 소상공인 어렵다 이미지 검색결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0200" y="1124954"/>
            <a:ext cx="4176216" cy="2275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992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 noChangeAspect="1"/>
          </p:cNvSpPr>
          <p:nvPr/>
        </p:nvSpPr>
        <p:spPr>
          <a:xfrm rot="1620000">
            <a:off x="1098148" y="-37515"/>
            <a:ext cx="11283862" cy="754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8" y="47667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기획 및 설계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주제선정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/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요구사항분석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(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분석목표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)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13" name="image1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650" y="1052736"/>
            <a:ext cx="3240286" cy="431089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211960" y="1052736"/>
            <a:ext cx="345638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ko-KR" sz="1600" dirty="0" smtClean="0">
                <a:latin typeface="제주고딕" pitchFamily="2" charset="-127"/>
                <a:ea typeface="제주고딕" pitchFamily="2" charset="-127"/>
              </a:rPr>
              <a:t>상권 및 </a:t>
            </a:r>
            <a:r>
              <a:rPr lang="ko-KR" altLang="ko-KR" sz="1600" dirty="0" err="1" smtClean="0">
                <a:latin typeface="제주고딕" pitchFamily="2" charset="-127"/>
                <a:ea typeface="제주고딕" pitchFamily="2" charset="-127"/>
              </a:rPr>
              <a:t>서비스별</a:t>
            </a:r>
            <a:r>
              <a:rPr lang="en-US" altLang="ko-KR" sz="1600" dirty="0" smtClean="0">
                <a:latin typeface="제주고딕" pitchFamily="2" charset="-127"/>
                <a:ea typeface="제주고딕" pitchFamily="2" charset="-127"/>
              </a:rPr>
              <a:t>, </a:t>
            </a:r>
            <a:r>
              <a:rPr lang="ko-KR" altLang="ko-KR" sz="1600" dirty="0" smtClean="0">
                <a:latin typeface="제주고딕" pitchFamily="2" charset="-127"/>
                <a:ea typeface="제주고딕" pitchFamily="2" charset="-127"/>
              </a:rPr>
              <a:t>연령 및 시간대별 매출 등을 지수화해 상권</a:t>
            </a:r>
            <a:r>
              <a:rPr lang="en-US" altLang="ko-KR" sz="1600" dirty="0" smtClean="0">
                <a:latin typeface="제주고딕" pitchFamily="2" charset="-127"/>
                <a:ea typeface="제주고딕" pitchFamily="2" charset="-127"/>
              </a:rPr>
              <a:t>·</a:t>
            </a:r>
            <a:r>
              <a:rPr lang="ko-KR" altLang="ko-KR" sz="1600" dirty="0" smtClean="0">
                <a:latin typeface="제주고딕" pitchFamily="2" charset="-127"/>
                <a:ea typeface="제주고딕" pitchFamily="2" charset="-127"/>
              </a:rPr>
              <a:t>업종에 대한 매출 추세를 분석한 후 분기별 동향 정보를 제공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600" dirty="0" smtClean="0">
                <a:latin typeface="제주고딕" pitchFamily="2" charset="-127"/>
                <a:ea typeface="제주고딕" pitchFamily="2" charset="-127"/>
              </a:rPr>
              <a:t> </a:t>
            </a:r>
            <a:r>
              <a:rPr lang="ko-KR" altLang="ko-KR" sz="1600" dirty="0" smtClean="0">
                <a:latin typeface="제주고딕" pitchFamily="2" charset="-127"/>
                <a:ea typeface="제주고딕" pitchFamily="2" charset="-127"/>
              </a:rPr>
              <a:t>시각화 자료</a:t>
            </a:r>
            <a:r>
              <a:rPr lang="en-US" altLang="ko-KR" sz="1600" dirty="0" smtClean="0">
                <a:latin typeface="제주고딕" pitchFamily="2" charset="-127"/>
                <a:ea typeface="제주고딕" pitchFamily="2" charset="-127"/>
              </a:rPr>
              <a:t>(</a:t>
            </a:r>
            <a:r>
              <a:rPr lang="ko-KR" altLang="ko-KR" sz="1600" dirty="0" err="1" smtClean="0">
                <a:latin typeface="제주고딕" pitchFamily="2" charset="-127"/>
                <a:ea typeface="제주고딕" pitchFamily="2" charset="-127"/>
              </a:rPr>
              <a:t>인포그래픽</a:t>
            </a:r>
            <a:r>
              <a:rPr lang="en-US" altLang="ko-KR" sz="1600" dirty="0" smtClean="0">
                <a:latin typeface="제주고딕" pitchFamily="2" charset="-127"/>
                <a:ea typeface="제주고딕" pitchFamily="2" charset="-127"/>
              </a:rPr>
              <a:t>)</a:t>
            </a:r>
            <a:r>
              <a:rPr lang="ko-KR" altLang="ko-KR" sz="1600" dirty="0" smtClean="0">
                <a:latin typeface="제주고딕" pitchFamily="2" charset="-127"/>
                <a:ea typeface="제주고딕" pitchFamily="2" charset="-127"/>
              </a:rPr>
              <a:t>로 정보를 제공하여</a:t>
            </a:r>
            <a:r>
              <a:rPr lang="en-US" altLang="ko-KR" sz="1600" dirty="0" smtClean="0">
                <a:latin typeface="제주고딕" pitchFamily="2" charset="-127"/>
                <a:ea typeface="제주고딕" pitchFamily="2" charset="-127"/>
              </a:rPr>
              <a:t>, </a:t>
            </a:r>
            <a:r>
              <a:rPr lang="ko-KR" altLang="ko-KR" sz="1600" dirty="0" smtClean="0">
                <a:latin typeface="제주고딕" pitchFamily="2" charset="-127"/>
                <a:ea typeface="제주고딕" pitchFamily="2" charset="-127"/>
              </a:rPr>
              <a:t>소상공인의 창업 및 지속가능 경영을 지원</a:t>
            </a:r>
          </a:p>
          <a:p>
            <a:pPr marL="342900" indent="-342900">
              <a:lnSpc>
                <a:spcPct val="200000"/>
              </a:lnSpc>
            </a:pP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649" y="1052736"/>
            <a:ext cx="3263379" cy="432048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0992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 noChangeAspect="1"/>
          </p:cNvSpPr>
          <p:nvPr/>
        </p:nvSpPr>
        <p:spPr>
          <a:xfrm rot="1620000">
            <a:off x="1098148" y="-37515"/>
            <a:ext cx="11283862" cy="754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기획 및 설계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dirty="0" smtClean="0">
                <a:latin typeface="제주고딕" pitchFamily="2" charset="-127"/>
                <a:ea typeface="제주고딕" pitchFamily="2" charset="-127"/>
              </a:rPr>
              <a:t>데이터 수집 계획수립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13" name="image1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23528" y="1484784"/>
          <a:ext cx="8640960" cy="383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745"/>
                <a:gridCol w="3183512"/>
                <a:gridCol w="3486703"/>
              </a:tblGrid>
              <a:tr h="432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4W1H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Acorn1team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648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What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측정대상 </a:t>
                      </a:r>
                      <a:endParaRPr lang="en-US" altLang="ko-KR" sz="1600" dirty="0" smtClean="0">
                        <a:latin typeface="제주고딕" pitchFamily="2" charset="-127"/>
                        <a:ea typeface="제주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포함되어야 할 변수들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상권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latin typeface="제주고딕" pitchFamily="2" charset="-127"/>
                          <a:ea typeface="제주고딕" pitchFamily="2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제주고딕" pitchFamily="2" charset="-127"/>
                          <a:ea typeface="제주고딕" pitchFamily="2" charset="-127"/>
                        </a:rPr>
                        <a:t>지역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별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,</a:t>
                      </a:r>
                      <a:r>
                        <a:rPr lang="ko-KR" altLang="en-US" sz="1600" dirty="0" err="1" smtClean="0">
                          <a:latin typeface="제주고딕" pitchFamily="2" charset="-127"/>
                          <a:ea typeface="제주고딕" pitchFamily="2" charset="-127"/>
                        </a:rPr>
                        <a:t>서비스별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연령별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시간대별 판매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When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수집기간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(From, To)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2017.01.01~2017.12.31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Where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수집장소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프로세스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공공데이터포탈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01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How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수집방법</a:t>
                      </a:r>
                      <a:endParaRPr lang="en-US" altLang="ko-KR" sz="1600" dirty="0" smtClean="0">
                        <a:latin typeface="제주고딕" pitchFamily="2" charset="-127"/>
                        <a:ea typeface="제주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측정주기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샘플 크기</a:t>
                      </a:r>
                      <a:endParaRPr lang="en-US" altLang="ko-KR" sz="1600" dirty="0" smtClean="0">
                        <a:latin typeface="제주고딕" pitchFamily="2" charset="-127"/>
                        <a:ea typeface="제주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데이터 양식</a:t>
                      </a:r>
                      <a:endParaRPr lang="en-US" altLang="ko-KR" sz="1600" dirty="0" smtClean="0">
                        <a:latin typeface="제주고딕" pitchFamily="2" charset="-127"/>
                        <a:ea typeface="제주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분석방법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공공데이터를 이용한 수집</a:t>
                      </a:r>
                      <a:endParaRPr lang="en-US" altLang="ko-KR" sz="1600" dirty="0" smtClean="0">
                        <a:latin typeface="제주고딕" pitchFamily="2" charset="-127"/>
                        <a:ea typeface="제주고딕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년에 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회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대략 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년 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10</a:t>
                      </a:r>
                      <a:r>
                        <a:rPr lang="ko-KR" altLang="en-US" sz="1600" dirty="0" err="1" smtClean="0">
                          <a:latin typeface="제주고딕" pitchFamily="2" charset="-127"/>
                          <a:ea typeface="제주고딕" pitchFamily="2" charset="-127"/>
                        </a:rPr>
                        <a:t>만건</a:t>
                      </a:r>
                      <a:endParaRPr lang="en-US" altLang="ko-KR" sz="1600" dirty="0" smtClean="0">
                        <a:latin typeface="제주고딕" pitchFamily="2" charset="-127"/>
                        <a:ea typeface="제주고딕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CSV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PANDAS,R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을 이용한 통계분석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01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Why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측정 목적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기대결과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지역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연령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시간</a:t>
                      </a:r>
                      <a:r>
                        <a:rPr lang="en-US" altLang="ko-KR" sz="1600" dirty="0" smtClean="0">
                          <a:latin typeface="제주고딕" pitchFamily="2" charset="-127"/>
                          <a:ea typeface="제주고딕" pitchFamily="2" charset="-127"/>
                        </a:rPr>
                        <a:t>,</a:t>
                      </a:r>
                      <a:r>
                        <a:rPr lang="ko-KR" altLang="en-US" sz="1600" dirty="0" err="1" smtClean="0">
                          <a:latin typeface="제주고딕" pitchFamily="2" charset="-127"/>
                          <a:ea typeface="제주고딕" pitchFamily="2" charset="-127"/>
                        </a:rPr>
                        <a:t>서비스별</a:t>
                      </a:r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 상권의 매출 파악</a:t>
                      </a:r>
                      <a:endParaRPr lang="en-US" altLang="ko-KR" sz="1600" dirty="0" smtClean="0">
                        <a:latin typeface="제주고딕" pitchFamily="2" charset="-127"/>
                        <a:ea typeface="제주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제주고딕" pitchFamily="2" charset="-127"/>
                          <a:ea typeface="제주고딕" pitchFamily="2" charset="-127"/>
                        </a:rPr>
                        <a:t>균등한 상권의 발전 방향을 기대</a:t>
                      </a:r>
                      <a:endParaRPr lang="ko-KR" altLang="en-US" sz="1600" dirty="0">
                        <a:latin typeface="제주고딕" pitchFamily="2" charset="-127"/>
                        <a:ea typeface="제주고딕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992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>
            <a:spLocks noChangeAspect="1"/>
          </p:cNvSpPr>
          <p:nvPr/>
        </p:nvSpPr>
        <p:spPr>
          <a:xfrm rot="1620000">
            <a:off x="197539" y="322524"/>
            <a:ext cx="11283862" cy="754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grpSp>
        <p:nvGrpSpPr>
          <p:cNvPr id="5" name="그룹 4"/>
          <p:cNvGrpSpPr>
            <a:grpSpLocks/>
          </p:cNvGrpSpPr>
          <p:nvPr/>
        </p:nvGrpSpPr>
        <p:grpSpPr bwMode="auto">
          <a:xfrm>
            <a:off x="899616" y="1088008"/>
            <a:ext cx="3419475" cy="2413000"/>
            <a:chOff x="683568" y="908720"/>
            <a:chExt cx="3420000" cy="2412048"/>
          </a:xfrm>
        </p:grpSpPr>
        <p:sp>
          <p:nvSpPr>
            <p:cNvPr id="2" name="직사각형 1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팀장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최 승 예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" name="그룹 8"/>
          <p:cNvGrpSpPr>
            <a:grpSpLocks/>
          </p:cNvGrpSpPr>
          <p:nvPr/>
        </p:nvGrpSpPr>
        <p:grpSpPr bwMode="auto">
          <a:xfrm>
            <a:off x="4858841" y="1088008"/>
            <a:ext cx="3421062" cy="2413000"/>
            <a:chOff x="683568" y="908720"/>
            <a:chExt cx="3420000" cy="2412048"/>
          </a:xfrm>
        </p:grpSpPr>
        <p:sp>
          <p:nvSpPr>
            <p:cNvPr id="10" name="직사각형 9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팀원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권 나 현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71600" y="1592287"/>
            <a:ext cx="3276000" cy="142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담당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팀장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수행 역할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- 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시각화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요구사항명세서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환경구성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899592" y="4005064"/>
            <a:ext cx="3419475" cy="2413000"/>
            <a:chOff x="683568" y="908720"/>
            <a:chExt cx="3420000" cy="2412048"/>
          </a:xfrm>
        </p:grpSpPr>
        <p:sp>
          <p:nvSpPr>
            <p:cNvPr id="16" name="직사각형 15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팀원 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박 대 한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71600" y="4509120"/>
            <a:ext cx="3276000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담당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-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팀원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수행 역할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시각화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객체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논리모델링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물리모델링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2040" y="1598747"/>
            <a:ext cx="3276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담당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팀원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수행 역할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시각화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테이블명세서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모델링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8" name="그룹 4"/>
          <p:cNvGrpSpPr>
            <a:grpSpLocks/>
          </p:cNvGrpSpPr>
          <p:nvPr/>
        </p:nvGrpSpPr>
        <p:grpSpPr bwMode="auto">
          <a:xfrm>
            <a:off x="4860032" y="4005064"/>
            <a:ext cx="3419475" cy="2413000"/>
            <a:chOff x="683568" y="908720"/>
            <a:chExt cx="3420000" cy="2412048"/>
          </a:xfrm>
        </p:grpSpPr>
        <p:sp>
          <p:nvSpPr>
            <p:cNvPr id="26" name="직사각형 25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팀원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 지 </a:t>
              </a:r>
              <a:r>
                <a:rPr lang="ko-KR" altLang="en-US" sz="1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희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932040" y="4509120"/>
            <a:ext cx="3276000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담당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-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팀원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수행 역할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시각화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요구사항명세서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,</a:t>
            </a:r>
            <a:r>
              <a:rPr lang="en-US" altLang="ko-KR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ppt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작성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기획 및 설계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업무 분할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214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 noChangeAspect="1"/>
          </p:cNvSpPr>
          <p:nvPr/>
        </p:nvSpPr>
        <p:spPr>
          <a:xfrm rot="1620000">
            <a:off x="773603" y="-344385"/>
            <a:ext cx="11283862" cy="754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sp>
        <p:nvSpPr>
          <p:cNvPr id="14" name="TextBox 13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기획 및 설계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업무 분할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grpSp>
        <p:nvGrpSpPr>
          <p:cNvPr id="5" name="그룹 4"/>
          <p:cNvGrpSpPr>
            <a:grpSpLocks/>
          </p:cNvGrpSpPr>
          <p:nvPr/>
        </p:nvGrpSpPr>
        <p:grpSpPr bwMode="auto">
          <a:xfrm>
            <a:off x="899616" y="1088008"/>
            <a:ext cx="3419475" cy="2413000"/>
            <a:chOff x="683568" y="908720"/>
            <a:chExt cx="3420000" cy="2412048"/>
          </a:xfrm>
        </p:grpSpPr>
        <p:sp>
          <p:nvSpPr>
            <p:cNvPr id="2" name="직사각형 1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팀원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 철 희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" name="그룹 8"/>
          <p:cNvGrpSpPr>
            <a:grpSpLocks/>
          </p:cNvGrpSpPr>
          <p:nvPr/>
        </p:nvGrpSpPr>
        <p:grpSpPr bwMode="auto">
          <a:xfrm>
            <a:off x="4858841" y="1088008"/>
            <a:ext cx="3421062" cy="2413000"/>
            <a:chOff x="683568" y="908720"/>
            <a:chExt cx="3420000" cy="2412048"/>
          </a:xfrm>
        </p:grpSpPr>
        <p:sp>
          <p:nvSpPr>
            <p:cNvPr id="10" name="직사각형 9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팀원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 현 빈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71600" y="1592287"/>
            <a:ext cx="3276000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담당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-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팀원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50000"/>
              </a:lnSpc>
              <a:defRPr/>
            </a:pP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수행 역할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시각화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모델링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환경구성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2040" y="1598747"/>
            <a:ext cx="3276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담당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팀원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■ 수행 역할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 시각화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데이터정제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맑은 고딕" panose="020B0503020000020004" pitchFamily="50" charset="-127"/>
              </a:rPr>
              <a:t>환경구성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2214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>
            <a:spLocks noChangeAspect="1"/>
          </p:cNvSpPr>
          <p:nvPr/>
        </p:nvSpPr>
        <p:spPr>
          <a:xfrm rot="1127996">
            <a:off x="915029" y="-2154916"/>
            <a:ext cx="11283862" cy="754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05284460"/>
              </p:ext>
            </p:extLst>
          </p:nvPr>
        </p:nvGraphicFramePr>
        <p:xfrm>
          <a:off x="443880" y="1135635"/>
          <a:ext cx="7944544" cy="5173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3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76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76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376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3769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769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769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727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활동 내용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 정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50" dirty="0" smtClean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1" spc="-150" baseline="0" dirty="0" smtClean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 일</a:t>
                      </a:r>
                      <a:endParaRPr lang="ko-KR" altLang="en-US" sz="1100" b="1" spc="-150" dirty="0">
                        <a:solidFill>
                          <a:schemeClr val="bg1"/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  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  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  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ko-KR" altLang="en-US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 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 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55525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58" y="2383388"/>
            <a:ext cx="1816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Dataset </a:t>
            </a:r>
            <a:r>
              <a:rPr lang="ko-KR" altLang="en-US" sz="1200" dirty="0" smtClean="0">
                <a:latin typeface="+mn-ea"/>
                <a:ea typeface="+mn-ea"/>
              </a:rPr>
              <a:t>수집 계획 수립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3175476"/>
            <a:ext cx="1751857" cy="20499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schemeClr val="tx1"/>
                </a:solidFill>
              </a:rPr>
              <a:t> Data </a:t>
            </a:r>
            <a:r>
              <a:rPr kumimoji="0" lang="ko-KR" altLang="en-US" sz="1200" b="1" dirty="0" smtClean="0">
                <a:solidFill>
                  <a:schemeClr val="tx1"/>
                </a:solidFill>
              </a:rPr>
              <a:t>전처리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903" y="382354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주요 변수 기술 통계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903" y="454362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변수 선택과 모델링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903" y="347454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데이터 전처리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9903" y="418358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파생 변수 생성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7895" y="5036651"/>
            <a:ext cx="1751857" cy="21602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 smtClean="0">
                <a:solidFill>
                  <a:schemeClr val="tx1"/>
                </a:solidFill>
              </a:rPr>
              <a:t> 모델링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532468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모델 생성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ko-KR" altLang="en-US" sz="1200" dirty="0" smtClean="0">
                <a:latin typeface="+mn-ea"/>
                <a:ea typeface="+mn-ea"/>
              </a:rPr>
              <a:t>평가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1796291"/>
            <a:ext cx="1751857" cy="21602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 smtClean="0">
                <a:solidFill>
                  <a:schemeClr val="tx1"/>
                </a:solidFill>
              </a:rPr>
              <a:t> 기획 및 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9903" y="5972755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결과물 구현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 smtClean="0">
                <a:latin typeface="+mn-ea"/>
                <a:ea typeface="+mn-ea"/>
              </a:rPr>
              <a:t>작성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58" y="2084323"/>
            <a:ext cx="2030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주제 선정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ko-KR" altLang="en-US" sz="1200" dirty="0" smtClean="0">
                <a:latin typeface="+mn-ea"/>
                <a:ea typeface="+mn-ea"/>
              </a:rPr>
              <a:t>요구 사항 분석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23928" y="6567155"/>
            <a:ext cx="900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03848" y="649514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계획기간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60232" y="6567155"/>
            <a:ext cx="900000" cy="108000"/>
          </a:xfrm>
          <a:prstGeom prst="rect">
            <a:avLst/>
          </a:prstGeom>
          <a:solidFill>
            <a:srgbClr val="A471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40152" y="649514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완료기간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88424" y="6567155"/>
            <a:ext cx="900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8344" y="649514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중요기간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9906" y="561116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  <a:ea typeface="+mn-ea"/>
              </a:rPr>
              <a:t>인사이트</a:t>
            </a:r>
            <a:r>
              <a:rPr lang="ko-KR" altLang="en-US" sz="1200" dirty="0" smtClean="0">
                <a:latin typeface="+mn-ea"/>
                <a:ea typeface="+mn-ea"/>
              </a:rPr>
              <a:t> 도출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11560" y="265883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업무 분할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771800" y="2143747"/>
            <a:ext cx="936104" cy="2160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771800" y="2431779"/>
            <a:ext cx="936104" cy="2160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771800" y="3511899"/>
            <a:ext cx="2808312" cy="2160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71155" y="2720183"/>
            <a:ext cx="936104" cy="2160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772197" y="4231979"/>
            <a:ext cx="3743350" cy="2160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772197" y="4592019"/>
            <a:ext cx="1871687" cy="2160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2772197" y="3871939"/>
            <a:ext cx="2808312" cy="2160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579715" y="5672139"/>
            <a:ext cx="1871663" cy="2160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452172" y="5960171"/>
            <a:ext cx="936252" cy="2160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708846" y="5312099"/>
            <a:ext cx="3743326" cy="2160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23528" y="476672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itchFamily="2" charset="-127"/>
                <a:ea typeface="제주고딕" pitchFamily="2" charset="-127"/>
              </a:rPr>
              <a:t>기획 및 설계</a:t>
            </a:r>
            <a:r>
              <a:rPr lang="en-US" altLang="ko-KR" sz="2000" dirty="0" smtClean="0">
                <a:latin typeface="제주고딕" pitchFamily="2" charset="-127"/>
                <a:ea typeface="제주고딕" pitchFamily="2" charset="-127"/>
              </a:rPr>
              <a:t>_</a:t>
            </a:r>
            <a:r>
              <a:rPr lang="ko-KR" altLang="en-US" sz="2000" dirty="0" smtClean="0">
                <a:latin typeface="제주고딕" pitchFamily="2" charset="-127"/>
                <a:ea typeface="제주고딕" pitchFamily="2" charset="-127"/>
              </a:rPr>
              <a:t>프로젝트 일정 계획</a:t>
            </a:r>
            <a:endParaRPr lang="ko-KR" altLang="en-US" sz="20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42" name="image1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194" y="124817"/>
            <a:ext cx="1071430" cy="423863"/>
          </a:xfrm>
          <a:prstGeom prst="rect">
            <a:avLst/>
          </a:prstGeom>
          <a:ln/>
        </p:spPr>
      </p:pic>
      <p:sp>
        <p:nvSpPr>
          <p:cNvPr id="44" name="직사각형 43"/>
          <p:cNvSpPr/>
          <p:nvPr/>
        </p:nvSpPr>
        <p:spPr>
          <a:xfrm>
            <a:off x="4643437" y="3519462"/>
            <a:ext cx="936625" cy="197569"/>
          </a:xfrm>
          <a:prstGeom prst="rect">
            <a:avLst/>
          </a:prstGeom>
          <a:solidFill>
            <a:srgbClr val="A47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80063" y="4221088"/>
            <a:ext cx="936625" cy="216024"/>
          </a:xfrm>
          <a:prstGeom prst="rect">
            <a:avLst/>
          </a:prstGeom>
          <a:solidFill>
            <a:srgbClr val="A47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515100" y="5301208"/>
            <a:ext cx="936625" cy="216024"/>
          </a:xfrm>
          <a:prstGeom prst="rect">
            <a:avLst/>
          </a:prstGeom>
          <a:solidFill>
            <a:srgbClr val="A47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419872" y="2132856"/>
            <a:ext cx="288528" cy="216024"/>
          </a:xfrm>
          <a:prstGeom prst="rect">
            <a:avLst/>
          </a:prstGeom>
          <a:solidFill>
            <a:srgbClr val="A47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19872" y="2420888"/>
            <a:ext cx="288528" cy="216024"/>
          </a:xfrm>
          <a:prstGeom prst="rect">
            <a:avLst/>
          </a:prstGeom>
          <a:solidFill>
            <a:srgbClr val="A47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419872" y="2708920"/>
            <a:ext cx="288528" cy="216024"/>
          </a:xfrm>
          <a:prstGeom prst="rect">
            <a:avLst/>
          </a:prstGeom>
          <a:solidFill>
            <a:srgbClr val="A47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643438" y="4221088"/>
            <a:ext cx="936625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643438" y="3861048"/>
            <a:ext cx="936625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580063" y="5301208"/>
            <a:ext cx="936625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451725" y="5949280"/>
            <a:ext cx="936625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708400" y="3861048"/>
            <a:ext cx="936625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580063" y="5661248"/>
            <a:ext cx="1656233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291535" y="3861048"/>
            <a:ext cx="288528" cy="216024"/>
          </a:xfrm>
          <a:prstGeom prst="rect">
            <a:avLst/>
          </a:prstGeom>
          <a:solidFill>
            <a:srgbClr val="A47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163197" y="5661248"/>
            <a:ext cx="288528" cy="216024"/>
          </a:xfrm>
          <a:prstGeom prst="rect">
            <a:avLst/>
          </a:prstGeom>
          <a:solidFill>
            <a:srgbClr val="A47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292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1085</Words>
  <Application>Microsoft Office PowerPoint</Application>
  <PresentationFormat>화면 슬라이드 쇼(4:3)</PresentationFormat>
  <Paragraphs>323</Paragraphs>
  <Slides>39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굴림</vt:lpstr>
      <vt:lpstr>Arial</vt:lpstr>
      <vt:lpstr>맑은 고딕</vt:lpstr>
      <vt:lpstr>제주고딕</vt:lpstr>
      <vt:lpstr>godoRounded L</vt:lpstr>
      <vt:lpstr>-윤고딕320</vt:lpstr>
      <vt:lpstr>Wingdings</vt:lpstr>
      <vt:lpstr>KBIZ한마음고딕 R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sony</dc:creator>
  <cp:lastModifiedBy>acorn</cp:lastModifiedBy>
  <cp:revision>188</cp:revision>
  <dcterms:created xsi:type="dcterms:W3CDTF">2016-02-28T00:49:02Z</dcterms:created>
  <dcterms:modified xsi:type="dcterms:W3CDTF">2020-02-07T02:32:33Z</dcterms:modified>
</cp:coreProperties>
</file>